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Calibri (MS)" charset="1" panose="020F0502020204030204"/>
      <p:regular r:id="rId22"/>
    </p:embeddedFont>
    <p:embeddedFont>
      <p:font typeface="Press Start 2P" charset="1" panose="00000500000000000000"/>
      <p:regular r:id="rId24"/>
    </p:embeddedFont>
    <p:embeddedFont>
      <p:font typeface="Calibri (MS) Italics" charset="1" panose="020F05020202040A0204"/>
      <p:regular r:id="rId25"/>
    </p:embeddedFont>
    <p:embeddedFont>
      <p:font typeface="Calibri (MS) Bold" charset="1" panose="020F0702030404030204"/>
      <p:regular r:id="rId27"/>
    </p:embeddedFont>
    <p:embeddedFont>
      <p:font typeface="Arial Bold" charset="1" panose="020B0802020202020204"/>
      <p:regular r:id="rId30"/>
    </p:embeddedFont>
    <p:embeddedFont>
      <p:font typeface="Arial" charset="1" panose="020B0502020202020204"/>
      <p:regular r:id="rId31"/>
    </p:embeddedFont>
    <p:embeddedFont>
      <p:font typeface="Arial Italics" charset="1" panose="020B0502020202090204"/>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notesMasters/notesMaster1.xml" Type="http://schemas.openxmlformats.org/officeDocument/2006/relationships/notesMaster"/><Relationship Id="rId2" Target="presProps.xml" Type="http://schemas.openxmlformats.org/officeDocument/2006/relationships/presProps"/><Relationship Id="rId20" Target="theme/theme2.xml" Type="http://schemas.openxmlformats.org/officeDocument/2006/relationships/theme"/><Relationship Id="rId21" Target="notesSlides/notesSlide1.xml" Type="http://schemas.openxmlformats.org/officeDocument/2006/relationships/notesSlide"/><Relationship Id="rId22" Target="fonts/font22.fntdata" Type="http://schemas.openxmlformats.org/officeDocument/2006/relationships/font"/><Relationship Id="rId23" Target="notesSlides/notesSlide2.xml" Type="http://schemas.openxmlformats.org/officeDocument/2006/relationships/notesSlide"/><Relationship Id="rId24" Target="fonts/font24.fntdata" Type="http://schemas.openxmlformats.org/officeDocument/2006/relationships/font"/><Relationship Id="rId25" Target="fonts/font25.fntdata" Type="http://schemas.openxmlformats.org/officeDocument/2006/relationships/font"/><Relationship Id="rId26" Target="notesSlides/notesSlide3.xml" Type="http://schemas.openxmlformats.org/officeDocument/2006/relationships/notesSlide"/><Relationship Id="rId27" Target="fonts/font27.fntdata" Type="http://schemas.openxmlformats.org/officeDocument/2006/relationships/font"/><Relationship Id="rId28" Target="notesSlides/notesSlide4.xml" Type="http://schemas.openxmlformats.org/officeDocument/2006/relationships/notesSlide"/><Relationship Id="rId29" Target="notesSlides/notesSlide5.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notesSlides/notesSlide6.xml" Type="http://schemas.openxmlformats.org/officeDocument/2006/relationships/notesSlide"/><Relationship Id="rId33" Target="notesSlides/notesSlide7.xml" Type="http://schemas.openxmlformats.org/officeDocument/2006/relationships/notesSlide"/><Relationship Id="rId34" Target="fonts/font34.fntdata" Type="http://schemas.openxmlformats.org/officeDocument/2006/relationships/font"/><Relationship Id="rId35" Target="notesSlides/notesSlide8.xml" Type="http://schemas.openxmlformats.org/officeDocument/2006/relationships/notesSlide"/><Relationship Id="rId36" Target="notesSlides/notesSlide9.xml" Type="http://schemas.openxmlformats.org/officeDocument/2006/relationships/notesSlide"/><Relationship Id="rId37" Target="notesSlides/notesSlide10.xml" Type="http://schemas.openxmlformats.org/officeDocument/2006/relationships/notesSlide"/><Relationship Id="rId38" Target="notesSlides/notesSlide11.xml" Type="http://schemas.openxmlformats.org/officeDocument/2006/relationships/notesSlide"/><Relationship Id="rId39" Target="notesSlides/notesSlide12.xml" Type="http://schemas.openxmlformats.org/officeDocument/2006/relationships/notesSlide"/><Relationship Id="rId4" Target="theme/theme1.xml" Type="http://schemas.openxmlformats.org/officeDocument/2006/relationships/theme"/><Relationship Id="rId40" Target="notesSlides/notesSlide13.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1.png" Type="http://schemas.openxmlformats.org/officeDocument/2006/relationships/image"/><Relationship Id="rId11" Target="../media/image2.png" Type="http://schemas.openxmlformats.org/officeDocument/2006/relationships/image"/><Relationship Id="rId12" Target="../media/image22.png" Type="http://schemas.openxmlformats.org/officeDocument/2006/relationships/image"/><Relationship Id="rId2" Target="../notesSlides/notesSlide12.xml" Type="http://schemas.openxmlformats.org/officeDocument/2006/relationships/notesSlide"/><Relationship Id="rId3" Target="../media/image14.png" Type="http://schemas.openxmlformats.org/officeDocument/2006/relationships/image"/><Relationship Id="rId4" Target="../media/image15.png" Type="http://schemas.openxmlformats.org/officeDocument/2006/relationships/image"/><Relationship Id="rId5" Target="../media/image16.png" Type="http://schemas.openxmlformats.org/officeDocument/2006/relationships/image"/><Relationship Id="rId6" Target="../media/image17.png" Type="http://schemas.openxmlformats.org/officeDocument/2006/relationships/image"/><Relationship Id="rId7" Target="../media/image18.png" Type="http://schemas.openxmlformats.org/officeDocument/2006/relationships/image"/><Relationship Id="rId8" Target="../media/image19.png" Type="http://schemas.openxmlformats.org/officeDocument/2006/relationships/image"/><Relationship Id="rId9" Target="../media/image20.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png" Type="http://schemas.openxmlformats.org/officeDocument/2006/relationships/image"/><Relationship Id="rId11" Target="../media/image21.png" Type="http://schemas.openxmlformats.org/officeDocument/2006/relationships/image"/><Relationship Id="rId12" Target="../media/image24.png" Type="http://schemas.openxmlformats.org/officeDocument/2006/relationships/image"/><Relationship Id="rId2" Target="../notesSlides/notesSlide13.xml" Type="http://schemas.openxmlformats.org/officeDocument/2006/relationships/notesSlide"/><Relationship Id="rId3" Target="../media/image23.pn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0.jpeg" Type="http://schemas.openxmlformats.org/officeDocument/2006/relationships/image"/><Relationship Id="rId4" Target="../media/image11.jpeg" Type="http://schemas.openxmlformats.org/officeDocument/2006/relationships/image"/><Relationship Id="rId5" Target="../media/image12.jpeg" Type="http://schemas.openxmlformats.org/officeDocument/2006/relationships/image"/><Relationship Id="rId6" Target="../media/image13.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Luarea deciziilor inteligente</a:t>
              </a:r>
            </a:p>
          </p:txBody>
        </p:sp>
      </p:grpSp>
      <p:grpSp>
        <p:nvGrpSpPr>
          <p:cNvPr name="Group 7" id="7"/>
          <p:cNvGrpSpPr/>
          <p:nvPr/>
        </p:nvGrpSpPr>
        <p:grpSpPr>
          <a:xfrm rot="0">
            <a:off x="-5217555" y="-48826"/>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4624514" y="1785309"/>
            <a:ext cx="11463628" cy="893815"/>
            <a:chOff x="0" y="0"/>
            <a:chExt cx="15284838" cy="1191754"/>
          </a:xfrm>
        </p:grpSpPr>
        <p:sp>
          <p:nvSpPr>
            <p:cNvPr name="Freeform 10" id="10"/>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11" id="11"/>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12" id="12"/>
          <p:cNvGrpSpPr/>
          <p:nvPr/>
        </p:nvGrpSpPr>
        <p:grpSpPr>
          <a:xfrm rot="0">
            <a:off x="5347447" y="1785309"/>
            <a:ext cx="10740694" cy="893815"/>
            <a:chOff x="0" y="0"/>
            <a:chExt cx="14320926" cy="1191754"/>
          </a:xfrm>
        </p:grpSpPr>
        <p:sp>
          <p:nvSpPr>
            <p:cNvPr name="Freeform 13" id="13"/>
            <p:cNvSpPr/>
            <p:nvPr/>
          </p:nvSpPr>
          <p:spPr>
            <a:xfrm flipH="false" flipV="false" rot="0">
              <a:off x="0" y="0"/>
              <a:ext cx="14320926" cy="1191754"/>
            </a:xfrm>
            <a:custGeom>
              <a:avLst/>
              <a:gdLst/>
              <a:ahLst/>
              <a:cxnLst/>
              <a:rect r="r" b="b" t="t" l="l"/>
              <a:pathLst>
                <a:path h="1191754" w="14320926">
                  <a:moveTo>
                    <a:pt x="0" y="0"/>
                  </a:moveTo>
                  <a:lnTo>
                    <a:pt x="14320926" y="0"/>
                  </a:lnTo>
                  <a:lnTo>
                    <a:pt x="14320926" y="1191754"/>
                  </a:lnTo>
                  <a:lnTo>
                    <a:pt x="0" y="1191754"/>
                  </a:lnTo>
                  <a:close/>
                </a:path>
              </a:pathLst>
            </a:custGeom>
            <a:solidFill>
              <a:srgbClr val="000000">
                <a:alpha val="0"/>
              </a:srgbClr>
            </a:solidFill>
          </p:spPr>
        </p:sp>
        <p:sp>
          <p:nvSpPr>
            <p:cNvPr name="TextBox 14" id="14"/>
            <p:cNvSpPr txBox="true"/>
            <p:nvPr/>
          </p:nvSpPr>
          <p:spPr>
            <a:xfrm>
              <a:off x="0" y="-47625"/>
              <a:ext cx="1432092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 Definiți problema sau obiectivul</a:t>
              </a:r>
            </a:p>
          </p:txBody>
        </p:sp>
      </p:grpSp>
      <p:grpSp>
        <p:nvGrpSpPr>
          <p:cNvPr name="Group 15" id="15"/>
          <p:cNvGrpSpPr/>
          <p:nvPr/>
        </p:nvGrpSpPr>
        <p:grpSpPr>
          <a:xfrm rot="0">
            <a:off x="4089690" y="1678344"/>
            <a:ext cx="1107744" cy="1107744"/>
            <a:chOff x="0" y="0"/>
            <a:chExt cx="1476992" cy="1476992"/>
          </a:xfrm>
        </p:grpSpPr>
        <p:sp>
          <p:nvSpPr>
            <p:cNvPr name="Freeform 16" id="16"/>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17" id="17"/>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18" id="18"/>
          <p:cNvGrpSpPr/>
          <p:nvPr/>
        </p:nvGrpSpPr>
        <p:grpSpPr>
          <a:xfrm rot="0">
            <a:off x="5328398" y="3068720"/>
            <a:ext cx="10759744" cy="893815"/>
            <a:chOff x="0" y="0"/>
            <a:chExt cx="14346326" cy="1191754"/>
          </a:xfrm>
        </p:grpSpPr>
        <p:sp>
          <p:nvSpPr>
            <p:cNvPr name="Freeform 19" id="19"/>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20" id="20"/>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21" id="21"/>
          <p:cNvGrpSpPr/>
          <p:nvPr/>
        </p:nvGrpSpPr>
        <p:grpSpPr>
          <a:xfrm rot="0">
            <a:off x="6223188" y="3068719"/>
            <a:ext cx="9864954" cy="893815"/>
            <a:chOff x="0" y="0"/>
            <a:chExt cx="13153272" cy="1191754"/>
          </a:xfrm>
        </p:grpSpPr>
        <p:sp>
          <p:nvSpPr>
            <p:cNvPr name="Freeform 22" id="22"/>
            <p:cNvSpPr/>
            <p:nvPr/>
          </p:nvSpPr>
          <p:spPr>
            <a:xfrm flipH="false" flipV="false" rot="0">
              <a:off x="0" y="0"/>
              <a:ext cx="13153272" cy="1191754"/>
            </a:xfrm>
            <a:custGeom>
              <a:avLst/>
              <a:gdLst/>
              <a:ahLst/>
              <a:cxnLst/>
              <a:rect r="r" b="b" t="t" l="l"/>
              <a:pathLst>
                <a:path h="1191754" w="13153272">
                  <a:moveTo>
                    <a:pt x="0" y="0"/>
                  </a:moveTo>
                  <a:lnTo>
                    <a:pt x="13153272" y="0"/>
                  </a:lnTo>
                  <a:lnTo>
                    <a:pt x="13153272" y="1191754"/>
                  </a:lnTo>
                  <a:lnTo>
                    <a:pt x="0" y="1191754"/>
                  </a:lnTo>
                  <a:close/>
                </a:path>
              </a:pathLst>
            </a:custGeom>
            <a:solidFill>
              <a:srgbClr val="000000">
                <a:alpha val="0"/>
              </a:srgbClr>
            </a:solidFill>
          </p:spPr>
        </p:sp>
        <p:sp>
          <p:nvSpPr>
            <p:cNvPr name="TextBox 23" id="23"/>
            <p:cNvSpPr txBox="true"/>
            <p:nvPr/>
          </p:nvSpPr>
          <p:spPr>
            <a:xfrm>
              <a:off x="0" y="-47625"/>
              <a:ext cx="1315327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Adună informații</a:t>
              </a:r>
            </a:p>
          </p:txBody>
        </p:sp>
      </p:grpSp>
      <p:grpSp>
        <p:nvGrpSpPr>
          <p:cNvPr name="Group 24" id="24"/>
          <p:cNvGrpSpPr/>
          <p:nvPr/>
        </p:nvGrpSpPr>
        <p:grpSpPr>
          <a:xfrm rot="0">
            <a:off x="4793576" y="2961754"/>
            <a:ext cx="1107744" cy="1107744"/>
            <a:chOff x="0" y="0"/>
            <a:chExt cx="1476992" cy="1476992"/>
          </a:xfrm>
        </p:grpSpPr>
        <p:sp>
          <p:nvSpPr>
            <p:cNvPr name="Freeform 25" id="25"/>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26" id="26"/>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27" id="27"/>
          <p:cNvGrpSpPr/>
          <p:nvPr/>
        </p:nvGrpSpPr>
        <p:grpSpPr>
          <a:xfrm rot="0">
            <a:off x="5650266" y="4352132"/>
            <a:ext cx="10437874" cy="893815"/>
            <a:chOff x="0" y="0"/>
            <a:chExt cx="13917166" cy="1191754"/>
          </a:xfrm>
        </p:grpSpPr>
        <p:sp>
          <p:nvSpPr>
            <p:cNvPr name="Freeform 28" id="28"/>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29" id="29"/>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0" id="30"/>
          <p:cNvGrpSpPr/>
          <p:nvPr/>
        </p:nvGrpSpPr>
        <p:grpSpPr>
          <a:xfrm rot="0">
            <a:off x="6726390" y="4352131"/>
            <a:ext cx="9361750" cy="893815"/>
            <a:chOff x="0" y="0"/>
            <a:chExt cx="12482334" cy="1191754"/>
          </a:xfrm>
        </p:grpSpPr>
        <p:sp>
          <p:nvSpPr>
            <p:cNvPr name="Freeform 31" id="31"/>
            <p:cNvSpPr/>
            <p:nvPr/>
          </p:nvSpPr>
          <p:spPr>
            <a:xfrm flipH="false" flipV="false" rot="0">
              <a:off x="0" y="0"/>
              <a:ext cx="12482333" cy="1191754"/>
            </a:xfrm>
            <a:custGeom>
              <a:avLst/>
              <a:gdLst/>
              <a:ahLst/>
              <a:cxnLst/>
              <a:rect r="r" b="b" t="t" l="l"/>
              <a:pathLst>
                <a:path h="1191754" w="12482333">
                  <a:moveTo>
                    <a:pt x="0" y="0"/>
                  </a:moveTo>
                  <a:lnTo>
                    <a:pt x="12482333" y="0"/>
                  </a:lnTo>
                  <a:lnTo>
                    <a:pt x="12482333" y="1191754"/>
                  </a:lnTo>
                  <a:lnTo>
                    <a:pt x="0" y="1191754"/>
                  </a:lnTo>
                  <a:close/>
                </a:path>
              </a:pathLst>
            </a:custGeom>
            <a:solidFill>
              <a:srgbClr val="000000">
                <a:alpha val="0"/>
              </a:srgbClr>
            </a:solidFill>
          </p:spPr>
        </p:sp>
        <p:sp>
          <p:nvSpPr>
            <p:cNvPr name="TextBox 32" id="32"/>
            <p:cNvSpPr txBox="true"/>
            <p:nvPr/>
          </p:nvSpPr>
          <p:spPr>
            <a:xfrm>
              <a:off x="0" y="-47625"/>
              <a:ext cx="12482334"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Opțiuni de brainstorming</a:t>
              </a:r>
            </a:p>
          </p:txBody>
        </p:sp>
      </p:grpSp>
      <p:grpSp>
        <p:nvGrpSpPr>
          <p:cNvPr name="Group 33" id="33"/>
          <p:cNvGrpSpPr/>
          <p:nvPr/>
        </p:nvGrpSpPr>
        <p:grpSpPr>
          <a:xfrm rot="0">
            <a:off x="5115444" y="4245166"/>
            <a:ext cx="1107744" cy="1107744"/>
            <a:chOff x="0" y="0"/>
            <a:chExt cx="1476992" cy="1476992"/>
          </a:xfrm>
        </p:grpSpPr>
        <p:sp>
          <p:nvSpPr>
            <p:cNvPr name="Freeform 34" id="34"/>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35" id="35"/>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36" id="36"/>
          <p:cNvGrpSpPr/>
          <p:nvPr/>
        </p:nvGrpSpPr>
        <p:grpSpPr>
          <a:xfrm rot="0">
            <a:off x="5650266" y="5634729"/>
            <a:ext cx="10437874" cy="893816"/>
            <a:chOff x="0" y="0"/>
            <a:chExt cx="13917166" cy="1191754"/>
          </a:xfrm>
        </p:grpSpPr>
        <p:sp>
          <p:nvSpPr>
            <p:cNvPr name="Freeform 37" id="37"/>
            <p:cNvSpPr/>
            <p:nvPr/>
          </p:nvSpPr>
          <p:spPr>
            <a:xfrm flipH="false" flipV="false" rot="0">
              <a:off x="25400" y="25400"/>
              <a:ext cx="13866368" cy="1140968"/>
            </a:xfrm>
            <a:custGeom>
              <a:avLst/>
              <a:gdLst/>
              <a:ahLst/>
              <a:cxnLst/>
              <a:rect r="r" b="b" t="t" l="l"/>
              <a:pathLst>
                <a:path h="1140968" w="13866368">
                  <a:moveTo>
                    <a:pt x="0" y="0"/>
                  </a:moveTo>
                  <a:lnTo>
                    <a:pt x="13866368" y="0"/>
                  </a:lnTo>
                  <a:lnTo>
                    <a:pt x="13866368" y="1140968"/>
                  </a:lnTo>
                  <a:lnTo>
                    <a:pt x="0" y="1140968"/>
                  </a:lnTo>
                  <a:close/>
                </a:path>
              </a:pathLst>
            </a:custGeom>
            <a:solidFill>
              <a:srgbClr val="70C573"/>
            </a:solidFill>
          </p:spPr>
        </p:sp>
        <p:sp>
          <p:nvSpPr>
            <p:cNvPr name="Freeform 38" id="38"/>
            <p:cNvSpPr/>
            <p:nvPr/>
          </p:nvSpPr>
          <p:spPr>
            <a:xfrm flipH="false" flipV="false" rot="0">
              <a:off x="0" y="0"/>
              <a:ext cx="13917168" cy="1191768"/>
            </a:xfrm>
            <a:custGeom>
              <a:avLst/>
              <a:gdLst/>
              <a:ahLst/>
              <a:cxnLst/>
              <a:rect r="r" b="b" t="t" l="l"/>
              <a:pathLst>
                <a:path h="1191768" w="13917168">
                  <a:moveTo>
                    <a:pt x="25400" y="0"/>
                  </a:moveTo>
                  <a:lnTo>
                    <a:pt x="13891768" y="0"/>
                  </a:lnTo>
                  <a:cubicBezTo>
                    <a:pt x="13905737" y="0"/>
                    <a:pt x="13917168" y="11430"/>
                    <a:pt x="13917168" y="25400"/>
                  </a:cubicBezTo>
                  <a:lnTo>
                    <a:pt x="13917168" y="1166368"/>
                  </a:lnTo>
                  <a:cubicBezTo>
                    <a:pt x="13917168" y="1180338"/>
                    <a:pt x="13905737" y="1191768"/>
                    <a:pt x="13891768"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3891768" y="1140968"/>
                  </a:lnTo>
                  <a:lnTo>
                    <a:pt x="13891768" y="1166368"/>
                  </a:lnTo>
                  <a:lnTo>
                    <a:pt x="13866368" y="1166368"/>
                  </a:lnTo>
                  <a:lnTo>
                    <a:pt x="13866368" y="25400"/>
                  </a:lnTo>
                  <a:lnTo>
                    <a:pt x="13891768" y="25400"/>
                  </a:lnTo>
                  <a:lnTo>
                    <a:pt x="13891768" y="50800"/>
                  </a:lnTo>
                  <a:lnTo>
                    <a:pt x="25400" y="50800"/>
                  </a:lnTo>
                  <a:close/>
                </a:path>
              </a:pathLst>
            </a:custGeom>
            <a:solidFill>
              <a:srgbClr val="F2F2F2"/>
            </a:solidFill>
          </p:spPr>
        </p:sp>
      </p:grpSp>
      <p:grpSp>
        <p:nvGrpSpPr>
          <p:cNvPr name="Group 39" id="39"/>
          <p:cNvGrpSpPr/>
          <p:nvPr/>
        </p:nvGrpSpPr>
        <p:grpSpPr>
          <a:xfrm rot="0">
            <a:off x="6457359" y="5634729"/>
            <a:ext cx="9630781" cy="893816"/>
            <a:chOff x="0" y="0"/>
            <a:chExt cx="12841042" cy="1191754"/>
          </a:xfrm>
        </p:grpSpPr>
        <p:sp>
          <p:nvSpPr>
            <p:cNvPr name="Freeform 40" id="40"/>
            <p:cNvSpPr/>
            <p:nvPr/>
          </p:nvSpPr>
          <p:spPr>
            <a:xfrm flipH="false" flipV="false" rot="0">
              <a:off x="0" y="0"/>
              <a:ext cx="12841042" cy="1191754"/>
            </a:xfrm>
            <a:custGeom>
              <a:avLst/>
              <a:gdLst/>
              <a:ahLst/>
              <a:cxnLst/>
              <a:rect r="r" b="b" t="t" l="l"/>
              <a:pathLst>
                <a:path h="1191754" w="12841042">
                  <a:moveTo>
                    <a:pt x="0" y="0"/>
                  </a:moveTo>
                  <a:lnTo>
                    <a:pt x="12841042" y="0"/>
                  </a:lnTo>
                  <a:lnTo>
                    <a:pt x="12841042" y="1191754"/>
                  </a:lnTo>
                  <a:lnTo>
                    <a:pt x="0" y="1191754"/>
                  </a:lnTo>
                  <a:close/>
                </a:path>
              </a:pathLst>
            </a:custGeom>
            <a:solidFill>
              <a:srgbClr val="000000">
                <a:alpha val="0"/>
              </a:srgbClr>
            </a:solidFill>
          </p:spPr>
        </p:sp>
        <p:sp>
          <p:nvSpPr>
            <p:cNvPr name="TextBox 41" id="41"/>
            <p:cNvSpPr txBox="true"/>
            <p:nvPr/>
          </p:nvSpPr>
          <p:spPr>
            <a:xfrm>
              <a:off x="0" y="-47625"/>
              <a:ext cx="1284104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Cântăriți avantajele și dezavantajele</a:t>
              </a:r>
            </a:p>
          </p:txBody>
        </p:sp>
      </p:grpSp>
      <p:grpSp>
        <p:nvGrpSpPr>
          <p:cNvPr name="Group 42" id="42"/>
          <p:cNvGrpSpPr/>
          <p:nvPr/>
        </p:nvGrpSpPr>
        <p:grpSpPr>
          <a:xfrm rot="0">
            <a:off x="5115444" y="5527766"/>
            <a:ext cx="1107744" cy="1107744"/>
            <a:chOff x="0" y="0"/>
            <a:chExt cx="1476992" cy="1476992"/>
          </a:xfrm>
        </p:grpSpPr>
        <p:sp>
          <p:nvSpPr>
            <p:cNvPr name="Freeform 43" id="43"/>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44" id="44"/>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45" id="45"/>
          <p:cNvGrpSpPr/>
          <p:nvPr/>
        </p:nvGrpSpPr>
        <p:grpSpPr>
          <a:xfrm rot="0">
            <a:off x="5328398" y="6918141"/>
            <a:ext cx="10759744" cy="893816"/>
            <a:chOff x="0" y="0"/>
            <a:chExt cx="14346326" cy="1191754"/>
          </a:xfrm>
        </p:grpSpPr>
        <p:sp>
          <p:nvSpPr>
            <p:cNvPr name="Freeform 46" id="46"/>
            <p:cNvSpPr/>
            <p:nvPr/>
          </p:nvSpPr>
          <p:spPr>
            <a:xfrm flipH="false" flipV="false" rot="0">
              <a:off x="25400" y="25400"/>
              <a:ext cx="14295501" cy="1140968"/>
            </a:xfrm>
            <a:custGeom>
              <a:avLst/>
              <a:gdLst/>
              <a:ahLst/>
              <a:cxnLst/>
              <a:rect r="r" b="b" t="t" l="l"/>
              <a:pathLst>
                <a:path h="1140968" w="14295501">
                  <a:moveTo>
                    <a:pt x="0" y="0"/>
                  </a:moveTo>
                  <a:lnTo>
                    <a:pt x="14295501" y="0"/>
                  </a:lnTo>
                  <a:lnTo>
                    <a:pt x="14295501" y="1140968"/>
                  </a:lnTo>
                  <a:lnTo>
                    <a:pt x="0" y="1140968"/>
                  </a:lnTo>
                  <a:close/>
                </a:path>
              </a:pathLst>
            </a:custGeom>
            <a:solidFill>
              <a:srgbClr val="70C573"/>
            </a:solidFill>
          </p:spPr>
        </p:sp>
        <p:sp>
          <p:nvSpPr>
            <p:cNvPr name="Freeform 47" id="47"/>
            <p:cNvSpPr/>
            <p:nvPr/>
          </p:nvSpPr>
          <p:spPr>
            <a:xfrm flipH="false" flipV="false" rot="0">
              <a:off x="0" y="0"/>
              <a:ext cx="14346301" cy="1191768"/>
            </a:xfrm>
            <a:custGeom>
              <a:avLst/>
              <a:gdLst/>
              <a:ahLst/>
              <a:cxnLst/>
              <a:rect r="r" b="b" t="t" l="l"/>
              <a:pathLst>
                <a:path h="1191768" w="14346301">
                  <a:moveTo>
                    <a:pt x="25400" y="0"/>
                  </a:moveTo>
                  <a:lnTo>
                    <a:pt x="14320901" y="0"/>
                  </a:lnTo>
                  <a:cubicBezTo>
                    <a:pt x="14334871" y="0"/>
                    <a:pt x="14346301" y="11430"/>
                    <a:pt x="14346301" y="25400"/>
                  </a:cubicBezTo>
                  <a:lnTo>
                    <a:pt x="14346301" y="1166368"/>
                  </a:lnTo>
                  <a:cubicBezTo>
                    <a:pt x="14346301" y="1180338"/>
                    <a:pt x="14334871" y="1191768"/>
                    <a:pt x="1432090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4320901" y="1140968"/>
                  </a:lnTo>
                  <a:lnTo>
                    <a:pt x="14320901" y="1166368"/>
                  </a:lnTo>
                  <a:lnTo>
                    <a:pt x="14295501" y="1166368"/>
                  </a:lnTo>
                  <a:lnTo>
                    <a:pt x="14295501" y="25400"/>
                  </a:lnTo>
                  <a:lnTo>
                    <a:pt x="14320901" y="25400"/>
                  </a:lnTo>
                  <a:lnTo>
                    <a:pt x="14320901" y="50800"/>
                  </a:lnTo>
                  <a:lnTo>
                    <a:pt x="25400" y="50800"/>
                  </a:lnTo>
                  <a:close/>
                </a:path>
              </a:pathLst>
            </a:custGeom>
            <a:solidFill>
              <a:srgbClr val="F2F2F2"/>
            </a:solidFill>
          </p:spPr>
        </p:sp>
      </p:grpSp>
      <p:grpSp>
        <p:nvGrpSpPr>
          <p:cNvPr name="Group 48" id="48"/>
          <p:cNvGrpSpPr/>
          <p:nvPr/>
        </p:nvGrpSpPr>
        <p:grpSpPr>
          <a:xfrm rot="0">
            <a:off x="6223188" y="6918141"/>
            <a:ext cx="9864954" cy="893816"/>
            <a:chOff x="0" y="0"/>
            <a:chExt cx="13153272" cy="1191754"/>
          </a:xfrm>
        </p:grpSpPr>
        <p:sp>
          <p:nvSpPr>
            <p:cNvPr name="Freeform 49" id="49"/>
            <p:cNvSpPr/>
            <p:nvPr/>
          </p:nvSpPr>
          <p:spPr>
            <a:xfrm flipH="false" flipV="false" rot="0">
              <a:off x="0" y="0"/>
              <a:ext cx="13153272" cy="1191754"/>
            </a:xfrm>
            <a:custGeom>
              <a:avLst/>
              <a:gdLst/>
              <a:ahLst/>
              <a:cxnLst/>
              <a:rect r="r" b="b" t="t" l="l"/>
              <a:pathLst>
                <a:path h="1191754" w="13153272">
                  <a:moveTo>
                    <a:pt x="0" y="0"/>
                  </a:moveTo>
                  <a:lnTo>
                    <a:pt x="13153272" y="0"/>
                  </a:lnTo>
                  <a:lnTo>
                    <a:pt x="13153272" y="1191754"/>
                  </a:lnTo>
                  <a:lnTo>
                    <a:pt x="0" y="1191754"/>
                  </a:lnTo>
                  <a:close/>
                </a:path>
              </a:pathLst>
            </a:custGeom>
            <a:solidFill>
              <a:srgbClr val="000000">
                <a:alpha val="0"/>
              </a:srgbClr>
            </a:solidFill>
          </p:spPr>
        </p:sp>
        <p:sp>
          <p:nvSpPr>
            <p:cNvPr name="TextBox 50" id="50"/>
            <p:cNvSpPr txBox="true"/>
            <p:nvPr/>
          </p:nvSpPr>
          <p:spPr>
            <a:xfrm>
              <a:off x="0" y="-47625"/>
              <a:ext cx="13153272"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Alege-l pe cel mai bun</a:t>
              </a:r>
            </a:p>
          </p:txBody>
        </p:sp>
      </p:grpSp>
      <p:grpSp>
        <p:nvGrpSpPr>
          <p:cNvPr name="Group 51" id="51"/>
          <p:cNvGrpSpPr/>
          <p:nvPr/>
        </p:nvGrpSpPr>
        <p:grpSpPr>
          <a:xfrm rot="0">
            <a:off x="4793576" y="6811176"/>
            <a:ext cx="1107744" cy="1107744"/>
            <a:chOff x="0" y="0"/>
            <a:chExt cx="1476992" cy="1476992"/>
          </a:xfrm>
        </p:grpSpPr>
        <p:sp>
          <p:nvSpPr>
            <p:cNvPr name="Freeform 52" id="52"/>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53" id="53"/>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54" id="54"/>
          <p:cNvGrpSpPr/>
          <p:nvPr/>
        </p:nvGrpSpPr>
        <p:grpSpPr>
          <a:xfrm rot="0">
            <a:off x="4624514" y="8201552"/>
            <a:ext cx="11463628" cy="893816"/>
            <a:chOff x="0" y="0"/>
            <a:chExt cx="15284838" cy="1191754"/>
          </a:xfrm>
        </p:grpSpPr>
        <p:sp>
          <p:nvSpPr>
            <p:cNvPr name="Freeform 55" id="55"/>
            <p:cNvSpPr/>
            <p:nvPr/>
          </p:nvSpPr>
          <p:spPr>
            <a:xfrm flipH="false" flipV="false" rot="0">
              <a:off x="25400" y="25400"/>
              <a:ext cx="15234031" cy="1140968"/>
            </a:xfrm>
            <a:custGeom>
              <a:avLst/>
              <a:gdLst/>
              <a:ahLst/>
              <a:cxnLst/>
              <a:rect r="r" b="b" t="t" l="l"/>
              <a:pathLst>
                <a:path h="1140968" w="15234031">
                  <a:moveTo>
                    <a:pt x="0" y="0"/>
                  </a:moveTo>
                  <a:lnTo>
                    <a:pt x="15234031" y="0"/>
                  </a:lnTo>
                  <a:lnTo>
                    <a:pt x="15234031" y="1140968"/>
                  </a:lnTo>
                  <a:lnTo>
                    <a:pt x="0" y="1140968"/>
                  </a:lnTo>
                  <a:close/>
                </a:path>
              </a:pathLst>
            </a:custGeom>
            <a:solidFill>
              <a:srgbClr val="70C573"/>
            </a:solidFill>
          </p:spPr>
        </p:sp>
        <p:sp>
          <p:nvSpPr>
            <p:cNvPr name="Freeform 56" id="56"/>
            <p:cNvSpPr/>
            <p:nvPr/>
          </p:nvSpPr>
          <p:spPr>
            <a:xfrm flipH="false" flipV="false" rot="0">
              <a:off x="0" y="0"/>
              <a:ext cx="15284831" cy="1191768"/>
            </a:xfrm>
            <a:custGeom>
              <a:avLst/>
              <a:gdLst/>
              <a:ahLst/>
              <a:cxnLst/>
              <a:rect r="r" b="b" t="t" l="l"/>
              <a:pathLst>
                <a:path h="1191768" w="15284831">
                  <a:moveTo>
                    <a:pt x="25400" y="0"/>
                  </a:moveTo>
                  <a:lnTo>
                    <a:pt x="15259431" y="0"/>
                  </a:lnTo>
                  <a:cubicBezTo>
                    <a:pt x="15273401" y="0"/>
                    <a:pt x="15284831" y="11430"/>
                    <a:pt x="15284831" y="25400"/>
                  </a:cubicBezTo>
                  <a:lnTo>
                    <a:pt x="15284831" y="1166368"/>
                  </a:lnTo>
                  <a:cubicBezTo>
                    <a:pt x="15284831" y="1180338"/>
                    <a:pt x="15273401" y="1191768"/>
                    <a:pt x="15259431" y="1191768"/>
                  </a:cubicBezTo>
                  <a:lnTo>
                    <a:pt x="25400" y="1191768"/>
                  </a:lnTo>
                  <a:cubicBezTo>
                    <a:pt x="11430" y="1191768"/>
                    <a:pt x="0" y="1180338"/>
                    <a:pt x="0" y="1166368"/>
                  </a:cubicBezTo>
                  <a:lnTo>
                    <a:pt x="0" y="25400"/>
                  </a:lnTo>
                  <a:cubicBezTo>
                    <a:pt x="0" y="11430"/>
                    <a:pt x="11430" y="0"/>
                    <a:pt x="25400" y="0"/>
                  </a:cubicBezTo>
                  <a:moveTo>
                    <a:pt x="25400" y="50800"/>
                  </a:moveTo>
                  <a:lnTo>
                    <a:pt x="25400" y="25400"/>
                  </a:lnTo>
                  <a:lnTo>
                    <a:pt x="50800" y="25400"/>
                  </a:lnTo>
                  <a:lnTo>
                    <a:pt x="50800" y="1166368"/>
                  </a:lnTo>
                  <a:lnTo>
                    <a:pt x="25400" y="1166368"/>
                  </a:lnTo>
                  <a:lnTo>
                    <a:pt x="25400" y="1140968"/>
                  </a:lnTo>
                  <a:lnTo>
                    <a:pt x="15259431" y="1140968"/>
                  </a:lnTo>
                  <a:lnTo>
                    <a:pt x="15259431" y="1166368"/>
                  </a:lnTo>
                  <a:lnTo>
                    <a:pt x="15234031" y="1166368"/>
                  </a:lnTo>
                  <a:lnTo>
                    <a:pt x="15234031" y="25400"/>
                  </a:lnTo>
                  <a:lnTo>
                    <a:pt x="15259431" y="25400"/>
                  </a:lnTo>
                  <a:lnTo>
                    <a:pt x="15259431" y="50800"/>
                  </a:lnTo>
                  <a:lnTo>
                    <a:pt x="25400" y="50800"/>
                  </a:lnTo>
                  <a:close/>
                </a:path>
              </a:pathLst>
            </a:custGeom>
            <a:solidFill>
              <a:srgbClr val="F2F2F2"/>
            </a:solidFill>
          </p:spPr>
        </p:sp>
      </p:grpSp>
      <p:grpSp>
        <p:nvGrpSpPr>
          <p:cNvPr name="Group 57" id="57"/>
          <p:cNvGrpSpPr/>
          <p:nvPr/>
        </p:nvGrpSpPr>
        <p:grpSpPr>
          <a:xfrm rot="0">
            <a:off x="5328397" y="8201552"/>
            <a:ext cx="10759744" cy="893816"/>
            <a:chOff x="0" y="0"/>
            <a:chExt cx="14346326" cy="1191754"/>
          </a:xfrm>
        </p:grpSpPr>
        <p:sp>
          <p:nvSpPr>
            <p:cNvPr name="Freeform 58" id="58"/>
            <p:cNvSpPr/>
            <p:nvPr/>
          </p:nvSpPr>
          <p:spPr>
            <a:xfrm flipH="false" flipV="false" rot="0">
              <a:off x="0" y="0"/>
              <a:ext cx="14346326" cy="1191754"/>
            </a:xfrm>
            <a:custGeom>
              <a:avLst/>
              <a:gdLst/>
              <a:ahLst/>
              <a:cxnLst/>
              <a:rect r="r" b="b" t="t" l="l"/>
              <a:pathLst>
                <a:path h="1191754" w="14346326">
                  <a:moveTo>
                    <a:pt x="0" y="0"/>
                  </a:moveTo>
                  <a:lnTo>
                    <a:pt x="14346326" y="0"/>
                  </a:lnTo>
                  <a:lnTo>
                    <a:pt x="14346326" y="1191754"/>
                  </a:lnTo>
                  <a:lnTo>
                    <a:pt x="0" y="1191754"/>
                  </a:lnTo>
                  <a:close/>
                </a:path>
              </a:pathLst>
            </a:custGeom>
            <a:solidFill>
              <a:srgbClr val="000000">
                <a:alpha val="0"/>
              </a:srgbClr>
            </a:solidFill>
          </p:spPr>
        </p:sp>
        <p:sp>
          <p:nvSpPr>
            <p:cNvPr name="TextBox 59" id="59"/>
            <p:cNvSpPr txBox="true"/>
            <p:nvPr/>
          </p:nvSpPr>
          <p:spPr>
            <a:xfrm>
              <a:off x="0" y="-47625"/>
              <a:ext cx="14346326" cy="1239379"/>
            </a:xfrm>
            <a:prstGeom prst="rect">
              <a:avLst/>
            </a:prstGeom>
          </p:spPr>
          <p:txBody>
            <a:bodyPr anchor="ctr" rtlCol="false" tIns="0" lIns="0" bIns="0" rIns="0"/>
            <a:lstStyle/>
            <a:p>
              <a:pPr algn="l" marL="0" indent="0" lvl="0">
                <a:lnSpc>
                  <a:spcPts val="5022"/>
                </a:lnSpc>
              </a:pPr>
              <a:r>
                <a:rPr lang="en-US" sz="4650">
                  <a:solidFill>
                    <a:srgbClr val="F2F2F2"/>
                  </a:solidFill>
                  <a:latin typeface="Arial"/>
                  <a:ea typeface="Arial"/>
                  <a:cs typeface="Arial"/>
                  <a:sym typeface="Arial"/>
                </a:rPr>
                <a:t>Implementează și reflectă</a:t>
              </a:r>
            </a:p>
          </p:txBody>
        </p:sp>
      </p:grpSp>
      <p:grpSp>
        <p:nvGrpSpPr>
          <p:cNvPr name="Group 60" id="60"/>
          <p:cNvGrpSpPr/>
          <p:nvPr/>
        </p:nvGrpSpPr>
        <p:grpSpPr>
          <a:xfrm rot="0">
            <a:off x="4089690" y="8094588"/>
            <a:ext cx="1107744" cy="1107744"/>
            <a:chOff x="0" y="0"/>
            <a:chExt cx="1476992" cy="1476992"/>
          </a:xfrm>
        </p:grpSpPr>
        <p:sp>
          <p:nvSpPr>
            <p:cNvPr name="Freeform 61" id="61"/>
            <p:cNvSpPr/>
            <p:nvPr/>
          </p:nvSpPr>
          <p:spPr>
            <a:xfrm flipH="false" flipV="false" rot="0">
              <a:off x="25400" y="25400"/>
              <a:ext cx="1426210" cy="1426210"/>
            </a:xfrm>
            <a:custGeom>
              <a:avLst/>
              <a:gdLst/>
              <a:ahLst/>
              <a:cxnLst/>
              <a:rect r="r" b="b" t="t" l="l"/>
              <a:pathLst>
                <a:path h="1426210" w="1426210">
                  <a:moveTo>
                    <a:pt x="0" y="713105"/>
                  </a:moveTo>
                  <a:cubicBezTo>
                    <a:pt x="0" y="319278"/>
                    <a:pt x="319278" y="0"/>
                    <a:pt x="713105" y="0"/>
                  </a:cubicBezTo>
                  <a:cubicBezTo>
                    <a:pt x="1106932" y="0"/>
                    <a:pt x="1426210" y="319278"/>
                    <a:pt x="1426210" y="713105"/>
                  </a:cubicBezTo>
                  <a:cubicBezTo>
                    <a:pt x="1426210" y="1106932"/>
                    <a:pt x="1106932" y="1426210"/>
                    <a:pt x="713105" y="1426210"/>
                  </a:cubicBezTo>
                  <a:cubicBezTo>
                    <a:pt x="319278" y="1426210"/>
                    <a:pt x="0" y="1106932"/>
                    <a:pt x="0" y="713105"/>
                  </a:cubicBezTo>
                  <a:close/>
                </a:path>
              </a:pathLst>
            </a:custGeom>
            <a:solidFill>
              <a:srgbClr val="F2F2F2"/>
            </a:solidFill>
          </p:spPr>
        </p:sp>
        <p:sp>
          <p:nvSpPr>
            <p:cNvPr name="Freeform 62" id="62"/>
            <p:cNvSpPr/>
            <p:nvPr/>
          </p:nvSpPr>
          <p:spPr>
            <a:xfrm flipH="false" flipV="false" rot="0">
              <a:off x="0" y="0"/>
              <a:ext cx="1477010" cy="1477010"/>
            </a:xfrm>
            <a:custGeom>
              <a:avLst/>
              <a:gdLst/>
              <a:ahLst/>
              <a:cxnLst/>
              <a:rect r="r" b="b" t="t" l="l"/>
              <a:pathLst>
                <a:path h="1477010" w="1477010">
                  <a:moveTo>
                    <a:pt x="0" y="738505"/>
                  </a:moveTo>
                  <a:cubicBezTo>
                    <a:pt x="0" y="330581"/>
                    <a:pt x="330581" y="0"/>
                    <a:pt x="738505" y="0"/>
                  </a:cubicBezTo>
                  <a:lnTo>
                    <a:pt x="738505" y="25400"/>
                  </a:lnTo>
                  <a:lnTo>
                    <a:pt x="738505" y="0"/>
                  </a:lnTo>
                  <a:cubicBezTo>
                    <a:pt x="1146302" y="0"/>
                    <a:pt x="1477010" y="330581"/>
                    <a:pt x="1477010" y="738505"/>
                  </a:cubicBezTo>
                  <a:lnTo>
                    <a:pt x="1451610" y="738505"/>
                  </a:lnTo>
                  <a:lnTo>
                    <a:pt x="1477010" y="738505"/>
                  </a:lnTo>
                  <a:cubicBezTo>
                    <a:pt x="1477010" y="1146302"/>
                    <a:pt x="1146429" y="1477010"/>
                    <a:pt x="738505" y="1477010"/>
                  </a:cubicBezTo>
                  <a:lnTo>
                    <a:pt x="738505" y="1451610"/>
                  </a:lnTo>
                  <a:lnTo>
                    <a:pt x="738505" y="1477010"/>
                  </a:lnTo>
                  <a:cubicBezTo>
                    <a:pt x="330581" y="1477010"/>
                    <a:pt x="0" y="1146302"/>
                    <a:pt x="0" y="738505"/>
                  </a:cubicBezTo>
                  <a:lnTo>
                    <a:pt x="25400" y="738505"/>
                  </a:lnTo>
                  <a:lnTo>
                    <a:pt x="50800" y="738505"/>
                  </a:lnTo>
                  <a:lnTo>
                    <a:pt x="25400" y="738505"/>
                  </a:lnTo>
                  <a:lnTo>
                    <a:pt x="0" y="738505"/>
                  </a:lnTo>
                  <a:moveTo>
                    <a:pt x="50800" y="738505"/>
                  </a:moveTo>
                  <a:cubicBezTo>
                    <a:pt x="50800" y="752475"/>
                    <a:pt x="39370" y="763905"/>
                    <a:pt x="25400" y="763905"/>
                  </a:cubicBezTo>
                  <a:cubicBezTo>
                    <a:pt x="11430" y="763905"/>
                    <a:pt x="0" y="752475"/>
                    <a:pt x="0" y="738505"/>
                  </a:cubicBezTo>
                  <a:cubicBezTo>
                    <a:pt x="0" y="724535"/>
                    <a:pt x="11430" y="713105"/>
                    <a:pt x="25400" y="713105"/>
                  </a:cubicBezTo>
                  <a:cubicBezTo>
                    <a:pt x="39370" y="713105"/>
                    <a:pt x="50800" y="724535"/>
                    <a:pt x="50800" y="738505"/>
                  </a:cubicBezTo>
                  <a:cubicBezTo>
                    <a:pt x="50800" y="1118362"/>
                    <a:pt x="358648" y="1426210"/>
                    <a:pt x="738505" y="1426210"/>
                  </a:cubicBezTo>
                  <a:cubicBezTo>
                    <a:pt x="1118362" y="1426210"/>
                    <a:pt x="1426210" y="1118362"/>
                    <a:pt x="1426210" y="738505"/>
                  </a:cubicBezTo>
                  <a:cubicBezTo>
                    <a:pt x="1426210" y="358648"/>
                    <a:pt x="1118362" y="50800"/>
                    <a:pt x="738505" y="50800"/>
                  </a:cubicBezTo>
                  <a:lnTo>
                    <a:pt x="738505" y="25400"/>
                  </a:lnTo>
                  <a:lnTo>
                    <a:pt x="738505" y="50800"/>
                  </a:lnTo>
                  <a:cubicBezTo>
                    <a:pt x="358648" y="50800"/>
                    <a:pt x="50800" y="358648"/>
                    <a:pt x="50800" y="738505"/>
                  </a:cubicBezTo>
                  <a:close/>
                </a:path>
              </a:pathLst>
            </a:custGeom>
            <a:solidFill>
              <a:srgbClr val="70C573"/>
            </a:solidFill>
          </p:spPr>
        </p:sp>
      </p:grpSp>
      <p:grpSp>
        <p:nvGrpSpPr>
          <p:cNvPr name="Group 63" id="63"/>
          <p:cNvGrpSpPr/>
          <p:nvPr/>
        </p:nvGrpSpPr>
        <p:grpSpPr>
          <a:xfrm rot="0">
            <a:off x="850993" y="3379244"/>
            <a:ext cx="2986017" cy="2996253"/>
            <a:chOff x="0" y="0"/>
            <a:chExt cx="3981356" cy="3995004"/>
          </a:xfrm>
        </p:grpSpPr>
        <p:sp>
          <p:nvSpPr>
            <p:cNvPr name="Freeform 64" id="64"/>
            <p:cNvSpPr/>
            <p:nvPr/>
          </p:nvSpPr>
          <p:spPr>
            <a:xfrm flipH="false" flipV="false" rot="0">
              <a:off x="25400" y="25400"/>
              <a:ext cx="3930523" cy="3944239"/>
            </a:xfrm>
            <a:custGeom>
              <a:avLst/>
              <a:gdLst/>
              <a:ahLst/>
              <a:cxnLst/>
              <a:rect r="r" b="b" t="t" l="l"/>
              <a:pathLst>
                <a:path h="3944239" w="3930523">
                  <a:moveTo>
                    <a:pt x="1965325" y="3944239"/>
                  </a:moveTo>
                  <a:cubicBezTo>
                    <a:pt x="879856" y="3944239"/>
                    <a:pt x="0" y="3061208"/>
                    <a:pt x="0" y="1972056"/>
                  </a:cubicBezTo>
                  <a:cubicBezTo>
                    <a:pt x="0" y="882904"/>
                    <a:pt x="879856" y="0"/>
                    <a:pt x="1965325" y="0"/>
                  </a:cubicBezTo>
                  <a:cubicBezTo>
                    <a:pt x="3050794" y="0"/>
                    <a:pt x="3930523" y="882904"/>
                    <a:pt x="3930523" y="1972056"/>
                  </a:cubicBezTo>
                  <a:cubicBezTo>
                    <a:pt x="3930523" y="2495042"/>
                    <a:pt x="3723513" y="2996692"/>
                    <a:pt x="3354959" y="3366516"/>
                  </a:cubicBezTo>
                  <a:lnTo>
                    <a:pt x="3930523" y="3366516"/>
                  </a:lnTo>
                  <a:lnTo>
                    <a:pt x="3930523" y="3944112"/>
                  </a:lnTo>
                  <a:close/>
                </a:path>
              </a:pathLst>
            </a:custGeom>
            <a:solidFill>
              <a:srgbClr val="F2F2F2"/>
            </a:solidFill>
          </p:spPr>
        </p:sp>
        <p:sp>
          <p:nvSpPr>
            <p:cNvPr name="Freeform 65" id="65"/>
            <p:cNvSpPr/>
            <p:nvPr/>
          </p:nvSpPr>
          <p:spPr>
            <a:xfrm flipH="false" flipV="false" rot="0">
              <a:off x="0" y="0"/>
              <a:ext cx="3981450" cy="3995039"/>
            </a:xfrm>
            <a:custGeom>
              <a:avLst/>
              <a:gdLst/>
              <a:ahLst/>
              <a:cxnLst/>
              <a:rect r="r" b="b" t="t" l="l"/>
              <a:pathLst>
                <a:path h="3995039" w="3981450">
                  <a:moveTo>
                    <a:pt x="1990725" y="3995039"/>
                  </a:moveTo>
                  <a:cubicBezTo>
                    <a:pt x="891159" y="3995039"/>
                    <a:pt x="0" y="3100578"/>
                    <a:pt x="0" y="1997456"/>
                  </a:cubicBezTo>
                  <a:cubicBezTo>
                    <a:pt x="0" y="894334"/>
                    <a:pt x="891159" y="0"/>
                    <a:pt x="1990725" y="0"/>
                  </a:cubicBezTo>
                  <a:lnTo>
                    <a:pt x="1990725" y="25400"/>
                  </a:lnTo>
                  <a:lnTo>
                    <a:pt x="1990725" y="0"/>
                  </a:lnTo>
                  <a:cubicBezTo>
                    <a:pt x="3090291" y="0"/>
                    <a:pt x="3981450" y="894334"/>
                    <a:pt x="3981450" y="1997456"/>
                  </a:cubicBezTo>
                  <a:lnTo>
                    <a:pt x="3956050" y="1997456"/>
                  </a:lnTo>
                  <a:lnTo>
                    <a:pt x="3981450" y="1997456"/>
                  </a:lnTo>
                  <a:cubicBezTo>
                    <a:pt x="3981450" y="2527173"/>
                    <a:pt x="3771773" y="3035300"/>
                    <a:pt x="3398393" y="3409823"/>
                  </a:cubicBezTo>
                  <a:lnTo>
                    <a:pt x="3380359" y="3391916"/>
                  </a:lnTo>
                  <a:lnTo>
                    <a:pt x="3380359" y="3366516"/>
                  </a:lnTo>
                  <a:lnTo>
                    <a:pt x="3955923" y="3366516"/>
                  </a:lnTo>
                  <a:cubicBezTo>
                    <a:pt x="3969893" y="3366516"/>
                    <a:pt x="3981323" y="3377946"/>
                    <a:pt x="3981323" y="3391916"/>
                  </a:cubicBezTo>
                  <a:lnTo>
                    <a:pt x="3981323" y="3969512"/>
                  </a:lnTo>
                  <a:cubicBezTo>
                    <a:pt x="3981323" y="3983482"/>
                    <a:pt x="3969893" y="3994912"/>
                    <a:pt x="3955923" y="3994912"/>
                  </a:cubicBezTo>
                  <a:lnTo>
                    <a:pt x="1990725" y="3994912"/>
                  </a:lnTo>
                  <a:lnTo>
                    <a:pt x="1990725" y="3969512"/>
                  </a:lnTo>
                  <a:lnTo>
                    <a:pt x="1990725" y="3994912"/>
                  </a:lnTo>
                  <a:moveTo>
                    <a:pt x="1990725" y="3944112"/>
                  </a:moveTo>
                  <a:lnTo>
                    <a:pt x="3955923" y="3944112"/>
                  </a:lnTo>
                  <a:lnTo>
                    <a:pt x="3955923" y="3969512"/>
                  </a:lnTo>
                  <a:lnTo>
                    <a:pt x="3930523" y="3969512"/>
                  </a:lnTo>
                  <a:lnTo>
                    <a:pt x="3930523" y="3392043"/>
                  </a:lnTo>
                  <a:lnTo>
                    <a:pt x="3955923" y="3392043"/>
                  </a:lnTo>
                  <a:lnTo>
                    <a:pt x="3955923" y="3417443"/>
                  </a:lnTo>
                  <a:lnTo>
                    <a:pt x="3380359" y="3417443"/>
                  </a:lnTo>
                  <a:cubicBezTo>
                    <a:pt x="3370072" y="3417443"/>
                    <a:pt x="3360801" y="3411220"/>
                    <a:pt x="3356864" y="3401822"/>
                  </a:cubicBezTo>
                  <a:cubicBezTo>
                    <a:pt x="3352927" y="3392424"/>
                    <a:pt x="3355086" y="3381375"/>
                    <a:pt x="3362325" y="3374136"/>
                  </a:cubicBezTo>
                  <a:cubicBezTo>
                    <a:pt x="3726180" y="3009011"/>
                    <a:pt x="3930523" y="2513965"/>
                    <a:pt x="3930523" y="1997583"/>
                  </a:cubicBezTo>
                  <a:cubicBezTo>
                    <a:pt x="3930523" y="922274"/>
                    <a:pt x="3061970" y="50800"/>
                    <a:pt x="1990725" y="50800"/>
                  </a:cubicBezTo>
                  <a:lnTo>
                    <a:pt x="1990725" y="25400"/>
                  </a:lnTo>
                  <a:lnTo>
                    <a:pt x="1990725" y="50800"/>
                  </a:lnTo>
                  <a:cubicBezTo>
                    <a:pt x="919353" y="50800"/>
                    <a:pt x="50800" y="922274"/>
                    <a:pt x="50800" y="1997456"/>
                  </a:cubicBezTo>
                  <a:lnTo>
                    <a:pt x="25400" y="1997456"/>
                  </a:lnTo>
                  <a:lnTo>
                    <a:pt x="50800" y="1997456"/>
                  </a:lnTo>
                  <a:cubicBezTo>
                    <a:pt x="50800" y="3072638"/>
                    <a:pt x="919353" y="3944112"/>
                    <a:pt x="1990725" y="3944112"/>
                  </a:cubicBezTo>
                  <a:close/>
                </a:path>
              </a:pathLst>
            </a:custGeom>
            <a:solidFill>
              <a:srgbClr val="70C573"/>
            </a:solidFill>
          </p:spPr>
        </p:sp>
        <p:sp>
          <p:nvSpPr>
            <p:cNvPr name="TextBox 66" id="66"/>
            <p:cNvSpPr txBox="true"/>
            <p:nvPr/>
          </p:nvSpPr>
          <p:spPr>
            <a:xfrm>
              <a:off x="0" y="-47625"/>
              <a:ext cx="3981356" cy="4042629"/>
            </a:xfrm>
            <a:prstGeom prst="rect">
              <a:avLst/>
            </a:prstGeom>
          </p:spPr>
          <p:txBody>
            <a:bodyPr anchor="ctr" rtlCol="false" tIns="50800" lIns="50800" bIns="50800" rIns="50800"/>
            <a:lstStyle/>
            <a:p>
              <a:pPr algn="ctr" marL="0" indent="0" lvl="0">
                <a:lnSpc>
                  <a:spcPts val="2520"/>
                </a:lnSpc>
              </a:pPr>
              <a:r>
                <a:rPr lang="en-US" sz="2100">
                  <a:solidFill>
                    <a:srgbClr val="2C2C2C"/>
                  </a:solidFill>
                  <a:latin typeface="Arial"/>
                  <a:ea typeface="Arial"/>
                  <a:cs typeface="Arial"/>
                  <a:sym typeface="Arial"/>
                </a:rPr>
                <a:t>🔍 Folosește acest lucru pentru orice alegere financiară – de la cumpărarea unui telefon până la alegerea unui plan de economii.</a:t>
              </a:r>
            </a:p>
          </p:txBody>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Viitorul tău financiar începe acum</a:t>
              </a:r>
            </a:p>
          </p:txBody>
        </p:sp>
      </p:grpSp>
      <p:grpSp>
        <p:nvGrpSpPr>
          <p:cNvPr name="Group 7" id="7"/>
          <p:cNvGrpSpPr/>
          <p:nvPr/>
        </p:nvGrpSpPr>
        <p:grpSpPr>
          <a:xfrm rot="0">
            <a:off x="1504665" y="1453410"/>
            <a:ext cx="5456803" cy="2193020"/>
            <a:chOff x="0" y="0"/>
            <a:chExt cx="6477816" cy="2603352"/>
          </a:xfrm>
        </p:grpSpPr>
        <p:sp>
          <p:nvSpPr>
            <p:cNvPr name="Freeform 8" id="8"/>
            <p:cNvSpPr/>
            <p:nvPr/>
          </p:nvSpPr>
          <p:spPr>
            <a:xfrm flipH="false" flipV="false" rot="0">
              <a:off x="0" y="0"/>
              <a:ext cx="6477816" cy="2603352"/>
            </a:xfrm>
            <a:custGeom>
              <a:avLst/>
              <a:gdLst/>
              <a:ahLst/>
              <a:cxnLst/>
              <a:rect r="r" b="b" t="t" l="l"/>
              <a:pathLst>
                <a:path h="2603352" w="6477816">
                  <a:moveTo>
                    <a:pt x="0" y="0"/>
                  </a:moveTo>
                  <a:lnTo>
                    <a:pt x="6477816" y="0"/>
                  </a:lnTo>
                  <a:lnTo>
                    <a:pt x="6477816" y="2603352"/>
                  </a:lnTo>
                  <a:lnTo>
                    <a:pt x="0" y="2603352"/>
                  </a:lnTo>
                  <a:close/>
                </a:path>
              </a:pathLst>
            </a:custGeom>
            <a:solidFill>
              <a:srgbClr val="000000">
                <a:alpha val="0"/>
              </a:srgbClr>
            </a:solidFill>
          </p:spPr>
        </p:sp>
        <p:sp>
          <p:nvSpPr>
            <p:cNvPr name="TextBox 9" id="9"/>
            <p:cNvSpPr txBox="true"/>
            <p:nvPr/>
          </p:nvSpPr>
          <p:spPr>
            <a:xfrm>
              <a:off x="0" y="19050"/>
              <a:ext cx="6477816" cy="2584302"/>
            </a:xfrm>
            <a:prstGeom prst="rect">
              <a:avLst/>
            </a:prstGeom>
          </p:spPr>
          <p:txBody>
            <a:bodyPr anchor="ctr" rtlCol="false" tIns="0" lIns="0" bIns="0" rIns="0"/>
            <a:lstStyle/>
            <a:p>
              <a:pPr algn="just">
                <a:lnSpc>
                  <a:spcPts val="1944"/>
                </a:lnSpc>
              </a:pPr>
              <a:r>
                <a:rPr lang="en-US" sz="2250" b="true">
                  <a:solidFill>
                    <a:srgbClr val="A56793"/>
                  </a:solidFill>
                  <a:latin typeface="Calibri (MS) Bold"/>
                  <a:ea typeface="Calibri (MS) Bold"/>
                  <a:cs typeface="Calibri (MS) Bold"/>
                  <a:sym typeface="Calibri (MS) Bold"/>
                </a:rPr>
                <a:t>Obiective pe termen scurt (următorii 1-2 ani):</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Cumpără un telefon nou</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Economisiți pentru o călătorie în străinătate</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Plătește avansul pentru o mașină</a:t>
              </a:r>
            </a:p>
          </p:txBody>
        </p:sp>
      </p:grpSp>
      <p:sp>
        <p:nvSpPr>
          <p:cNvPr name="AutoShape 10" id="10"/>
          <p:cNvSpPr/>
          <p:nvPr/>
        </p:nvSpPr>
        <p:spPr>
          <a:xfrm rot="3279">
            <a:off x="1497518" y="3848668"/>
            <a:ext cx="14979065" cy="0"/>
          </a:xfrm>
          <a:prstGeom prst="line">
            <a:avLst/>
          </a:prstGeom>
          <a:ln cap="rnd" w="9525">
            <a:solidFill>
              <a:srgbClr val="70C573"/>
            </a:solidFill>
            <a:prstDash val="solid"/>
            <a:headEnd type="none" len="sm" w="sm"/>
            <a:tailEnd type="triangle" len="med" w="lg"/>
          </a:ln>
        </p:spPr>
      </p:sp>
      <p:grpSp>
        <p:nvGrpSpPr>
          <p:cNvPr name="Group 11" id="11"/>
          <p:cNvGrpSpPr/>
          <p:nvPr/>
        </p:nvGrpSpPr>
        <p:grpSpPr>
          <a:xfrm rot="0">
            <a:off x="11501284" y="4167246"/>
            <a:ext cx="5657367" cy="2717770"/>
            <a:chOff x="0" y="0"/>
            <a:chExt cx="6477816" cy="3111910"/>
          </a:xfrm>
        </p:grpSpPr>
        <p:sp>
          <p:nvSpPr>
            <p:cNvPr name="Freeform 12" id="12"/>
            <p:cNvSpPr/>
            <p:nvPr/>
          </p:nvSpPr>
          <p:spPr>
            <a:xfrm flipH="false" flipV="false" rot="0">
              <a:off x="0" y="0"/>
              <a:ext cx="6477816" cy="3111910"/>
            </a:xfrm>
            <a:custGeom>
              <a:avLst/>
              <a:gdLst/>
              <a:ahLst/>
              <a:cxnLst/>
              <a:rect r="r" b="b" t="t" l="l"/>
              <a:pathLst>
                <a:path h="3111910" w="6477816">
                  <a:moveTo>
                    <a:pt x="0" y="0"/>
                  </a:moveTo>
                  <a:lnTo>
                    <a:pt x="6477816" y="0"/>
                  </a:lnTo>
                  <a:lnTo>
                    <a:pt x="6477816" y="3111910"/>
                  </a:lnTo>
                  <a:lnTo>
                    <a:pt x="0" y="3111910"/>
                  </a:lnTo>
                  <a:close/>
                </a:path>
              </a:pathLst>
            </a:custGeom>
            <a:solidFill>
              <a:srgbClr val="000000">
                <a:alpha val="0"/>
              </a:srgbClr>
            </a:solidFill>
          </p:spPr>
        </p:sp>
        <p:sp>
          <p:nvSpPr>
            <p:cNvPr name="TextBox 13" id="13"/>
            <p:cNvSpPr txBox="true"/>
            <p:nvPr/>
          </p:nvSpPr>
          <p:spPr>
            <a:xfrm>
              <a:off x="0" y="19050"/>
              <a:ext cx="6477816" cy="3092860"/>
            </a:xfrm>
            <a:prstGeom prst="rect">
              <a:avLst/>
            </a:prstGeom>
          </p:spPr>
          <p:txBody>
            <a:bodyPr anchor="ctr" rtlCol="false" tIns="0" lIns="0" bIns="0" rIns="0"/>
            <a:lstStyle/>
            <a:p>
              <a:pPr algn="just">
                <a:lnSpc>
                  <a:spcPts val="1944"/>
                </a:lnSpc>
              </a:pPr>
              <a:r>
                <a:rPr lang="en-US" sz="2250" b="true">
                  <a:solidFill>
                    <a:srgbClr val="A56793"/>
                  </a:solidFill>
                  <a:latin typeface="Calibri (MS) Bold"/>
                  <a:ea typeface="Calibri (MS) Bold"/>
                  <a:cs typeface="Calibri (MS) Bold"/>
                  <a:sym typeface="Calibri (MS) Bold"/>
                </a:rPr>
                <a:t>Obiective pe termen lung (3+ ani):</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Finanțează-ți educația</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Cumpără o casă</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Planificați pentru o familie și copii</a:t>
              </a:r>
            </a:p>
            <a:p>
              <a:pPr algn="just" marL="485775" indent="-242888" lvl="1">
                <a:lnSpc>
                  <a:spcPts val="1944"/>
                </a:lnSpc>
                <a:buFont typeface="Arial"/>
                <a:buChar char="•"/>
              </a:pPr>
              <a:r>
                <a:rPr lang="en-US" sz="2250">
                  <a:solidFill>
                    <a:srgbClr val="A56793"/>
                  </a:solidFill>
                  <a:latin typeface="Calibri (MS)"/>
                  <a:ea typeface="Calibri (MS)"/>
                  <a:cs typeface="Calibri (MS)"/>
                  <a:sym typeface="Calibri (MS)"/>
                </a:rPr>
                <a:t>Economisiți pentru pensie</a:t>
              </a:r>
            </a:p>
          </p:txBody>
        </p:sp>
      </p:grpSp>
      <p:sp>
        <p:nvSpPr>
          <p:cNvPr name="TextBox 14" id="14"/>
          <p:cNvSpPr txBox="true"/>
          <p:nvPr/>
        </p:nvSpPr>
        <p:spPr>
          <a:xfrm rot="0">
            <a:off x="2159076" y="4919620"/>
            <a:ext cx="7353393" cy="3537021"/>
          </a:xfrm>
          <a:prstGeom prst="rect">
            <a:avLst/>
          </a:prstGeom>
        </p:spPr>
        <p:txBody>
          <a:bodyPr anchor="t" rtlCol="false" tIns="0" lIns="0" bIns="0" rIns="0">
            <a:spAutoFit/>
          </a:bodyPr>
          <a:lstStyle/>
          <a:p>
            <a:pPr algn="l" marL="0" indent="0" lvl="0">
              <a:lnSpc>
                <a:spcPts val="2797"/>
              </a:lnSpc>
            </a:pPr>
            <a:r>
              <a:rPr lang="en-US" sz="2331">
                <a:solidFill>
                  <a:srgbClr val="000000"/>
                </a:solidFill>
                <a:latin typeface="Arial"/>
                <a:ea typeface="Arial"/>
                <a:cs typeface="Arial"/>
                <a:sym typeface="Arial"/>
              </a:rPr>
              <a:t>🛠️ Folosește instrumente precum bugetarea, asigurările și investițiile pentru a susține ambele tipuri de obiective.</a:t>
            </a:r>
          </a:p>
          <a:p>
            <a:pPr algn="l" marL="0" indent="0" lvl="0">
              <a:lnSpc>
                <a:spcPts val="2797"/>
              </a:lnSpc>
            </a:pPr>
          </a:p>
          <a:p>
            <a:pPr algn="l" marL="0" indent="0" lvl="0">
              <a:lnSpc>
                <a:spcPts val="2797"/>
              </a:lnSpc>
            </a:pPr>
            <a:r>
              <a:rPr lang="en-US" sz="2331">
                <a:solidFill>
                  <a:srgbClr val="000000"/>
                </a:solidFill>
                <a:latin typeface="Arial"/>
                <a:ea typeface="Arial"/>
                <a:cs typeface="Arial"/>
                <a:sym typeface="Arial"/>
              </a:rPr>
              <a:t>Banii pot fi derutanți, dar sunt și dăunători de putere. Fiecare alegere inteligentă pe care o faci astăzi modelează viața pe care o vei trăi mâine.</a:t>
            </a:r>
          </a:p>
          <a:p>
            <a:pPr algn="l" marL="0" indent="0" lvl="0">
              <a:lnSpc>
                <a:spcPts val="2797"/>
              </a:lnSpc>
            </a:pPr>
          </a:p>
          <a:p>
            <a:pPr algn="l" marL="0" indent="0" lvl="0">
              <a:lnSpc>
                <a:spcPts val="2797"/>
              </a:lnSpc>
            </a:pPr>
            <a:r>
              <a:rPr lang="en-US" sz="2331">
                <a:solidFill>
                  <a:srgbClr val="000000"/>
                </a:solidFill>
                <a:latin typeface="Arial"/>
                <a:ea typeface="Arial"/>
                <a:cs typeface="Arial"/>
                <a:sym typeface="Arial"/>
              </a:rPr>
              <a:t>✅ Nu trebuie să fii bogat ca să ai cunoștințe financiare. Trebuie doar să începi.</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Alfabetizare</a:t>
              </a:r>
              <a:r>
                <a:rPr lang="en-US" sz="4200">
                  <a:solidFill>
                    <a:srgbClr val="70C573"/>
                  </a:solidFill>
                  <a:latin typeface="Press Start 2P"/>
                  <a:ea typeface="Press Start 2P"/>
                  <a:cs typeface="Press Start 2P"/>
                  <a:sym typeface="Press Start 2P"/>
                </a:rPr>
                <a:t> digitală și financiară</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2.4. Competențe de alfabetizare financiară</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473251"/>
            <a:chOff x="0" y="0"/>
            <a:chExt cx="14619322" cy="3297667"/>
          </a:xfrm>
        </p:grpSpPr>
        <p:sp>
          <p:nvSpPr>
            <p:cNvPr name="Freeform 23" id="23"/>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4" id="24"/>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Înțelegerea conceptelor digitale și aplicarea instrumentelor de bază pentru a crea și partaja conținut digital de calitate.</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Recunoașterea practicilor de siguranță pe internet și explorarea platformelor digitale pentru dezvoltarea de conținut.</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 produselor financiare și utilizarea instrumentelor digitale pentru a îmbunătăți gestionarea finanțelor personale și de afaceri și pentru crearea și partajarea de conținut.</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 ce contează educația financiară</a:t>
              </a:r>
            </a:p>
          </p:txBody>
        </p:sp>
      </p:grpSp>
      <p:sp>
        <p:nvSpPr>
          <p:cNvPr name="TextBox 7" id="7"/>
          <p:cNvSpPr txBox="true"/>
          <p:nvPr/>
        </p:nvSpPr>
        <p:spPr>
          <a:xfrm rot="0">
            <a:off x="352786" y="1584925"/>
            <a:ext cx="6490220" cy="5490210"/>
          </a:xfrm>
          <a:prstGeom prst="rect">
            <a:avLst/>
          </a:prstGeom>
        </p:spPr>
        <p:txBody>
          <a:bodyPr anchor="t" rtlCol="false" tIns="0" lIns="0" bIns="0" rIns="0">
            <a:spAutoFit/>
          </a:bodyPr>
          <a:lstStyle/>
          <a:p>
            <a:pPr algn="l" marL="0" indent="0" lvl="0">
              <a:lnSpc>
                <a:spcPts val="4860"/>
              </a:lnSpc>
            </a:pPr>
            <a:r>
              <a:rPr lang="en-US" sz="2700">
                <a:solidFill>
                  <a:srgbClr val="616161"/>
                </a:solidFill>
                <a:latin typeface="Calibri (MS)"/>
                <a:ea typeface="Calibri (MS)"/>
                <a:cs typeface="Calibri (MS)"/>
                <a:sym typeface="Calibri (MS)"/>
              </a:rPr>
              <a:t>În fiecare zi, facem alegeri financiare - unele mari, altele mici. Fie că este vorba de cumpărarea prânzului, economisirea pentru o călătorie sau rambursarea unui împrumut, deciziile noastre se adună.</a:t>
            </a:r>
          </a:p>
          <a:p>
            <a:pPr algn="l" marL="0" indent="0" lvl="0">
              <a:lnSpc>
                <a:spcPts val="4860"/>
              </a:lnSpc>
            </a:pPr>
            <a:r>
              <a:rPr lang="en-US" sz="2700">
                <a:solidFill>
                  <a:srgbClr val="616161"/>
                </a:solidFill>
                <a:latin typeface="Calibri (MS)"/>
                <a:ea typeface="Calibri (MS)"/>
                <a:cs typeface="Calibri (MS)"/>
                <a:sym typeface="Calibri (MS)"/>
              </a:rPr>
              <a:t>Acest submodul te ajută să înțelegi cum funcționează banii și cum îi poți face să funcționeze pentru tine. Nu este vorba despre a fi bogat, ci despre a fi pregătit.</a:t>
            </a:r>
          </a:p>
        </p:txBody>
      </p:sp>
      <p:grpSp>
        <p:nvGrpSpPr>
          <p:cNvPr name="Group 8" id="8"/>
          <p:cNvGrpSpPr>
            <a:grpSpLocks noChangeAspect="true"/>
          </p:cNvGrpSpPr>
          <p:nvPr/>
        </p:nvGrpSpPr>
        <p:grpSpPr>
          <a:xfrm rot="0">
            <a:off x="8239836" y="1764129"/>
            <a:ext cx="9365776" cy="6778481"/>
            <a:chOff x="0" y="0"/>
            <a:chExt cx="12487702" cy="9037974"/>
          </a:xfrm>
        </p:grpSpPr>
        <p:sp>
          <p:nvSpPr>
            <p:cNvPr name="Freeform 9" id="9"/>
            <p:cNvSpPr/>
            <p:nvPr/>
          </p:nvSpPr>
          <p:spPr>
            <a:xfrm flipH="false" flipV="false" rot="0">
              <a:off x="0" y="0"/>
              <a:ext cx="12487656" cy="9037955"/>
            </a:xfrm>
            <a:custGeom>
              <a:avLst/>
              <a:gdLst/>
              <a:ahLst/>
              <a:cxnLst/>
              <a:rect r="r" b="b" t="t" l="l"/>
              <a:pathLst>
                <a:path h="9037955" w="12487656">
                  <a:moveTo>
                    <a:pt x="0" y="0"/>
                  </a:moveTo>
                  <a:lnTo>
                    <a:pt x="12487656" y="0"/>
                  </a:lnTo>
                  <a:lnTo>
                    <a:pt x="12487656" y="9037955"/>
                  </a:lnTo>
                  <a:lnTo>
                    <a:pt x="0" y="9037955"/>
                  </a:lnTo>
                  <a:lnTo>
                    <a:pt x="0" y="0"/>
                  </a:lnTo>
                  <a:close/>
                </a:path>
              </a:pathLst>
            </a:custGeom>
            <a:blipFill>
              <a:blip r:embed="rId3"/>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Dispozitive digitale</a:t>
              </a:r>
            </a:p>
          </p:txBody>
        </p:sp>
      </p:grpSp>
      <p:graphicFrame>
        <p:nvGraphicFramePr>
          <p:cNvPr name="Table 7" id="7"/>
          <p:cNvGraphicFramePr>
            <a:graphicFrameLocks noGrp="true"/>
          </p:cNvGraphicFramePr>
          <p:nvPr/>
        </p:nvGraphicFramePr>
        <p:xfrm>
          <a:off x="2839870" y="1993096"/>
          <a:ext cx="12573000" cy="5372100"/>
        </p:xfrm>
        <a:graphic>
          <a:graphicData uri="http://schemas.openxmlformats.org/drawingml/2006/table">
            <a:tbl>
              <a:tblPr/>
              <a:tblGrid>
                <a:gridCol w="4191000"/>
                <a:gridCol w="4191000"/>
                <a:gridCol w="4191000"/>
              </a:tblGrid>
              <a:tr h="1251713">
                <a:tc>
                  <a:txBody>
                    <a:bodyPr anchor="t" rtlCol="false"/>
                    <a:lstStyle/>
                    <a:p>
                      <a:pPr algn="ctr" marL="0" indent="0" lvl="0">
                        <a:lnSpc>
                          <a:spcPts val="3600"/>
                        </a:lnSpc>
                        <a:spcBef>
                          <a:spcPct val="0"/>
                        </a:spcBef>
                        <a:defRPr/>
                      </a:pPr>
                      <a:r>
                        <a:rPr lang="en-US" b="true" sz="3000" strike="noStrike" u="none">
                          <a:solidFill>
                            <a:srgbClr val="F2F2F2"/>
                          </a:solidFill>
                          <a:latin typeface="Arial Bold"/>
                          <a:ea typeface="Arial Bold"/>
                          <a:cs typeface="Arial Bold"/>
                          <a:sym typeface="Arial Bold"/>
                        </a:rPr>
                        <a:t>Bugetare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3600"/>
                        </a:lnSpc>
                        <a:spcBef>
                          <a:spcPct val="0"/>
                        </a:spcBef>
                        <a:defRPr/>
                      </a:pPr>
                      <a:r>
                        <a:rPr lang="en-US" b="true" sz="3000" strike="noStrike" u="none">
                          <a:solidFill>
                            <a:srgbClr val="F2F2F2"/>
                          </a:solidFill>
                          <a:latin typeface="Arial Bold"/>
                          <a:ea typeface="Arial Bold"/>
                          <a:cs typeface="Arial Bold"/>
                          <a:sym typeface="Arial Bold"/>
                        </a:rPr>
                        <a:t>Economii și investiții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3600"/>
                        </a:lnSpc>
                        <a:spcBef>
                          <a:spcPct val="0"/>
                        </a:spcBef>
                        <a:defRPr/>
                      </a:pPr>
                      <a:r>
                        <a:rPr lang="en-US" b="true" sz="3000" strike="noStrike" u="none">
                          <a:solidFill>
                            <a:srgbClr val="F2F2F2"/>
                          </a:solidFill>
                          <a:latin typeface="Arial Bold"/>
                          <a:ea typeface="Arial Bold"/>
                          <a:cs typeface="Arial Bold"/>
                          <a:sym typeface="Arial Bold"/>
                        </a:rPr>
                        <a:t>Gestionarea datoriilor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373462">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Urmărește ce intră și ce iese.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Economisiți pentru situații de urgență.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Nu toate datoriile sunt rele.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373462">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Stabilește un plan clar de cheltuieli.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Investește astfel încât banii să poată crește.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Împrumută doar atunci când este necesar. Gândește pe termen lung, nu pe impuls.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373462">
                <a:tc>
                  <a:txBody>
                    <a:bodyPr anchor="t" rtlCol="false"/>
                    <a:lstStyle/>
                    <a:p>
                      <a:pPr algn="ctr" marL="0" indent="0" lvl="0">
                        <a:lnSpc>
                          <a:spcPts val="2520"/>
                        </a:lnSpc>
                        <a:spcBef>
                          <a:spcPct val="0"/>
                        </a:spcBef>
                        <a:defRPr/>
                      </a:pPr>
                      <a:endParaRPr lang="en-US" sz="1100"/>
                    </a:p>
                    <a:p>
                      <a:pPr algn="ctr" marL="0" indent="0" lvl="0">
                        <a:lnSpc>
                          <a:spcPts val="2520"/>
                        </a:lnSpc>
                        <a:spcBef>
                          <a:spcPct val="0"/>
                        </a:spcBef>
                      </a:pPr>
                      <a:r>
                        <a:rPr lang="en-US" sz="2100" strike="noStrike" u="none">
                          <a:solidFill>
                            <a:srgbClr val="2C2C2C"/>
                          </a:solidFill>
                          <a:latin typeface="Arial"/>
                          <a:ea typeface="Arial"/>
                          <a:cs typeface="Arial"/>
                          <a:sym typeface="Arial"/>
                        </a:rPr>
                        <a:t>Știți unde se duc banii dumneavoastră</a:t>
                      </a: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Începeți cu puțin, se adună.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ctr" marL="0" indent="0" lvl="0">
                        <a:lnSpc>
                          <a:spcPts val="2520"/>
                        </a:lnSpc>
                        <a:spcBef>
                          <a:spcPct val="0"/>
                        </a:spcBef>
                        <a:defRPr/>
                      </a:pPr>
                      <a:r>
                        <a:rPr lang="en-US" sz="2100" strike="noStrike" u="none">
                          <a:solidFill>
                            <a:srgbClr val="2C2C2C"/>
                          </a:solidFill>
                          <a:latin typeface="Arial"/>
                          <a:ea typeface="Arial"/>
                          <a:cs typeface="Arial"/>
                          <a:sym typeface="Arial"/>
                        </a:rPr>
                        <a:t>Aveți un plan realist de rambursare, inclusiv dobânzi și termene limită.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sp>
        <p:nvSpPr>
          <p:cNvPr name="TextBox 8" id="8"/>
          <p:cNvSpPr txBox="true"/>
          <p:nvPr/>
        </p:nvSpPr>
        <p:spPr>
          <a:xfrm rot="0">
            <a:off x="5536896" y="8291999"/>
            <a:ext cx="10441902" cy="36195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 Încearcă să-ți creezi propriul buget folosind o aplicație gratuită sau un șablon Excel.</a:t>
            </a:r>
          </a:p>
        </p:txBody>
      </p:sp>
      <p:sp>
        <p:nvSpPr>
          <p:cNvPr name="AutoShape 9" id="9"/>
          <p:cNvSpPr/>
          <p:nvPr/>
        </p:nvSpPr>
        <p:spPr>
          <a:xfrm rot="2240385">
            <a:off x="3560222" y="7953234"/>
            <a:ext cx="1846134" cy="0"/>
          </a:xfrm>
          <a:prstGeom prst="line">
            <a:avLst/>
          </a:prstGeom>
          <a:ln cap="rnd" w="9525">
            <a:solidFill>
              <a:srgbClr val="70C573"/>
            </a:solidFill>
            <a:prstDash val="solid"/>
            <a:headEnd type="none" len="sm" w="sm"/>
            <a:tailEnd type="triangle" len="med" w="lg"/>
          </a:ln>
        </p:spPr>
      </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Produse financiare</a:t>
              </a:r>
            </a:p>
          </p:txBody>
        </p:sp>
      </p:grpSp>
      <p:sp>
        <p:nvSpPr>
          <p:cNvPr name="TextBox 7" id="7"/>
          <p:cNvSpPr txBox="true"/>
          <p:nvPr/>
        </p:nvSpPr>
        <p:spPr>
          <a:xfrm rot="0">
            <a:off x="192655" y="1244487"/>
            <a:ext cx="17825350" cy="2130557"/>
          </a:xfrm>
          <a:prstGeom prst="rect">
            <a:avLst/>
          </a:prstGeom>
        </p:spPr>
        <p:txBody>
          <a:bodyPr anchor="t" rtlCol="false" tIns="0" lIns="0" bIns="0" rIns="0">
            <a:spAutoFit/>
          </a:bodyPr>
          <a:lstStyle/>
          <a:p>
            <a:pPr algn="ctr" marL="0" indent="0" lvl="0">
              <a:lnSpc>
                <a:spcPts val="5438"/>
              </a:lnSpc>
            </a:pPr>
            <a:r>
              <a:rPr lang="en-US" sz="4200">
                <a:solidFill>
                  <a:srgbClr val="616161"/>
                </a:solidFill>
                <a:latin typeface="Calibri (MS)"/>
                <a:ea typeface="Calibri (MS)"/>
                <a:cs typeface="Calibri (MS)"/>
                <a:sym typeface="Calibri (MS)"/>
              </a:rPr>
              <a:t>Produsele financiare deservesc nevoi diferite — de la cheltuieli zilnice la creștere și protecție pe termen lung. Află ce oferă fiecare tip, cum funcționează și ce se potrivește cel mai bine obiectivelor tale financiare.</a:t>
            </a:r>
          </a:p>
        </p:txBody>
      </p:sp>
      <p:grpSp>
        <p:nvGrpSpPr>
          <p:cNvPr name="Group 8" id="8"/>
          <p:cNvGrpSpPr/>
          <p:nvPr/>
        </p:nvGrpSpPr>
        <p:grpSpPr>
          <a:xfrm rot="0">
            <a:off x="4263474" y="3932990"/>
            <a:ext cx="4631139" cy="2793924"/>
            <a:chOff x="0" y="0"/>
            <a:chExt cx="6174852" cy="3725232"/>
          </a:xfrm>
        </p:grpSpPr>
        <p:sp>
          <p:nvSpPr>
            <p:cNvPr name="Freeform 9" id="9"/>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10" id="10"/>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11" id="11"/>
          <p:cNvGrpSpPr/>
          <p:nvPr/>
        </p:nvGrpSpPr>
        <p:grpSpPr>
          <a:xfrm rot="0">
            <a:off x="4263474" y="3932989"/>
            <a:ext cx="4631139" cy="2793924"/>
            <a:chOff x="0" y="0"/>
            <a:chExt cx="6174852" cy="3725232"/>
          </a:xfrm>
        </p:grpSpPr>
        <p:sp>
          <p:nvSpPr>
            <p:cNvPr name="Freeform 12" id="12"/>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13" id="13"/>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Servicii bancare (conturi, carduri de debit)</a:t>
              </a:r>
            </a:p>
          </p:txBody>
        </p:sp>
      </p:grpSp>
      <p:grpSp>
        <p:nvGrpSpPr>
          <p:cNvPr name="Group 14" id="14"/>
          <p:cNvGrpSpPr/>
          <p:nvPr/>
        </p:nvGrpSpPr>
        <p:grpSpPr>
          <a:xfrm rot="0">
            <a:off x="9315818" y="3932990"/>
            <a:ext cx="4631139" cy="2793924"/>
            <a:chOff x="0" y="0"/>
            <a:chExt cx="6174852" cy="3725232"/>
          </a:xfrm>
        </p:grpSpPr>
        <p:sp>
          <p:nvSpPr>
            <p:cNvPr name="Freeform 15" id="15"/>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16" id="16"/>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17" id="17"/>
          <p:cNvGrpSpPr/>
          <p:nvPr/>
        </p:nvGrpSpPr>
        <p:grpSpPr>
          <a:xfrm rot="0">
            <a:off x="9315818" y="3932989"/>
            <a:ext cx="4631139" cy="2793924"/>
            <a:chOff x="0" y="0"/>
            <a:chExt cx="6174852" cy="3725232"/>
          </a:xfrm>
        </p:grpSpPr>
        <p:sp>
          <p:nvSpPr>
            <p:cNvPr name="Freeform 18" id="18"/>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19" id="19"/>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Credit (împrumuturi, carduri de credit, ipoteci)</a:t>
              </a:r>
            </a:p>
          </p:txBody>
        </p:sp>
      </p:grpSp>
      <p:grpSp>
        <p:nvGrpSpPr>
          <p:cNvPr name="Group 20" id="20"/>
          <p:cNvGrpSpPr/>
          <p:nvPr/>
        </p:nvGrpSpPr>
        <p:grpSpPr>
          <a:xfrm rot="0">
            <a:off x="4263474" y="7148116"/>
            <a:ext cx="4631139" cy="2793924"/>
            <a:chOff x="0" y="0"/>
            <a:chExt cx="6174852" cy="3725232"/>
          </a:xfrm>
        </p:grpSpPr>
        <p:sp>
          <p:nvSpPr>
            <p:cNvPr name="Freeform 21" id="21"/>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22" id="22"/>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23" id="23"/>
          <p:cNvGrpSpPr/>
          <p:nvPr/>
        </p:nvGrpSpPr>
        <p:grpSpPr>
          <a:xfrm rot="0">
            <a:off x="4263474" y="7148116"/>
            <a:ext cx="4631139" cy="2793924"/>
            <a:chOff x="0" y="0"/>
            <a:chExt cx="6174852" cy="3725232"/>
          </a:xfrm>
        </p:grpSpPr>
        <p:sp>
          <p:nvSpPr>
            <p:cNvPr name="Freeform 24" id="24"/>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25" id="25"/>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Asigurări (de viață, sănătate, proprietate)</a:t>
              </a:r>
            </a:p>
          </p:txBody>
        </p:sp>
      </p:grpSp>
      <p:grpSp>
        <p:nvGrpSpPr>
          <p:cNvPr name="Group 26" id="26"/>
          <p:cNvGrpSpPr/>
          <p:nvPr/>
        </p:nvGrpSpPr>
        <p:grpSpPr>
          <a:xfrm rot="0">
            <a:off x="9315818" y="7148116"/>
            <a:ext cx="4631139" cy="2793924"/>
            <a:chOff x="0" y="0"/>
            <a:chExt cx="6174852" cy="3725232"/>
          </a:xfrm>
        </p:grpSpPr>
        <p:sp>
          <p:nvSpPr>
            <p:cNvPr name="Freeform 27" id="27"/>
            <p:cNvSpPr/>
            <p:nvPr/>
          </p:nvSpPr>
          <p:spPr>
            <a:xfrm flipH="false" flipV="false" rot="0">
              <a:off x="25400" y="25400"/>
              <a:ext cx="6124067" cy="3674491"/>
            </a:xfrm>
            <a:custGeom>
              <a:avLst/>
              <a:gdLst/>
              <a:ahLst/>
              <a:cxnLst/>
              <a:rect r="r" b="b" t="t" l="l"/>
              <a:pathLst>
                <a:path h="3674491" w="6124067">
                  <a:moveTo>
                    <a:pt x="0" y="0"/>
                  </a:moveTo>
                  <a:lnTo>
                    <a:pt x="6124067" y="0"/>
                  </a:lnTo>
                  <a:lnTo>
                    <a:pt x="6124067" y="3674491"/>
                  </a:lnTo>
                  <a:lnTo>
                    <a:pt x="0" y="3674491"/>
                  </a:lnTo>
                  <a:close/>
                </a:path>
              </a:pathLst>
            </a:custGeom>
            <a:solidFill>
              <a:srgbClr val="70C573"/>
            </a:solidFill>
          </p:spPr>
        </p:sp>
        <p:sp>
          <p:nvSpPr>
            <p:cNvPr name="Freeform 28" id="28"/>
            <p:cNvSpPr/>
            <p:nvPr/>
          </p:nvSpPr>
          <p:spPr>
            <a:xfrm flipH="false" flipV="false" rot="0">
              <a:off x="0" y="0"/>
              <a:ext cx="6174867" cy="3725291"/>
            </a:xfrm>
            <a:custGeom>
              <a:avLst/>
              <a:gdLst/>
              <a:ahLst/>
              <a:cxnLst/>
              <a:rect r="r" b="b" t="t" l="l"/>
              <a:pathLst>
                <a:path h="3725291" w="6174867">
                  <a:moveTo>
                    <a:pt x="25400" y="0"/>
                  </a:moveTo>
                  <a:lnTo>
                    <a:pt x="6149467" y="0"/>
                  </a:lnTo>
                  <a:cubicBezTo>
                    <a:pt x="6163437" y="0"/>
                    <a:pt x="6174867" y="11430"/>
                    <a:pt x="6174867" y="25400"/>
                  </a:cubicBezTo>
                  <a:lnTo>
                    <a:pt x="6174867" y="3699891"/>
                  </a:lnTo>
                  <a:cubicBezTo>
                    <a:pt x="6174867" y="3713861"/>
                    <a:pt x="6163437" y="3725291"/>
                    <a:pt x="6149467" y="3725291"/>
                  </a:cubicBezTo>
                  <a:lnTo>
                    <a:pt x="25400" y="3725291"/>
                  </a:lnTo>
                  <a:cubicBezTo>
                    <a:pt x="11430" y="3725291"/>
                    <a:pt x="0" y="3713861"/>
                    <a:pt x="0" y="3699891"/>
                  </a:cubicBezTo>
                  <a:lnTo>
                    <a:pt x="0" y="25400"/>
                  </a:lnTo>
                  <a:cubicBezTo>
                    <a:pt x="0" y="11430"/>
                    <a:pt x="11430" y="0"/>
                    <a:pt x="25400" y="0"/>
                  </a:cubicBezTo>
                  <a:moveTo>
                    <a:pt x="25400" y="50800"/>
                  </a:moveTo>
                  <a:lnTo>
                    <a:pt x="25400" y="25400"/>
                  </a:lnTo>
                  <a:lnTo>
                    <a:pt x="50800" y="25400"/>
                  </a:lnTo>
                  <a:lnTo>
                    <a:pt x="50800" y="3699891"/>
                  </a:lnTo>
                  <a:lnTo>
                    <a:pt x="25400" y="3699891"/>
                  </a:lnTo>
                  <a:lnTo>
                    <a:pt x="25400" y="3674491"/>
                  </a:lnTo>
                  <a:lnTo>
                    <a:pt x="6149467" y="3674491"/>
                  </a:lnTo>
                  <a:lnTo>
                    <a:pt x="6149467" y="3699891"/>
                  </a:lnTo>
                  <a:lnTo>
                    <a:pt x="6124067" y="3699891"/>
                  </a:lnTo>
                  <a:lnTo>
                    <a:pt x="6124067" y="25400"/>
                  </a:lnTo>
                  <a:lnTo>
                    <a:pt x="6149467" y="25400"/>
                  </a:lnTo>
                  <a:lnTo>
                    <a:pt x="6149467" y="50800"/>
                  </a:lnTo>
                  <a:lnTo>
                    <a:pt x="25400" y="50800"/>
                  </a:lnTo>
                  <a:close/>
                </a:path>
              </a:pathLst>
            </a:custGeom>
            <a:solidFill>
              <a:srgbClr val="F2F2F2"/>
            </a:solidFill>
          </p:spPr>
        </p:sp>
      </p:grpSp>
      <p:grpSp>
        <p:nvGrpSpPr>
          <p:cNvPr name="Group 29" id="29"/>
          <p:cNvGrpSpPr/>
          <p:nvPr/>
        </p:nvGrpSpPr>
        <p:grpSpPr>
          <a:xfrm rot="0">
            <a:off x="9315818" y="7148116"/>
            <a:ext cx="4631139" cy="2793924"/>
            <a:chOff x="0" y="0"/>
            <a:chExt cx="6174852" cy="3725232"/>
          </a:xfrm>
        </p:grpSpPr>
        <p:sp>
          <p:nvSpPr>
            <p:cNvPr name="Freeform 30" id="30"/>
            <p:cNvSpPr/>
            <p:nvPr/>
          </p:nvSpPr>
          <p:spPr>
            <a:xfrm flipH="false" flipV="false" rot="0">
              <a:off x="0" y="0"/>
              <a:ext cx="6174852" cy="3725232"/>
            </a:xfrm>
            <a:custGeom>
              <a:avLst/>
              <a:gdLst/>
              <a:ahLst/>
              <a:cxnLst/>
              <a:rect r="r" b="b" t="t" l="l"/>
              <a:pathLst>
                <a:path h="3725232" w="6174852">
                  <a:moveTo>
                    <a:pt x="0" y="0"/>
                  </a:moveTo>
                  <a:lnTo>
                    <a:pt x="6174852" y="0"/>
                  </a:lnTo>
                  <a:lnTo>
                    <a:pt x="6174852" y="3725232"/>
                  </a:lnTo>
                  <a:lnTo>
                    <a:pt x="0" y="3725232"/>
                  </a:lnTo>
                  <a:close/>
                </a:path>
              </a:pathLst>
            </a:custGeom>
            <a:solidFill>
              <a:srgbClr val="000000">
                <a:alpha val="0"/>
              </a:srgbClr>
            </a:solidFill>
          </p:spPr>
        </p:sp>
        <p:sp>
          <p:nvSpPr>
            <p:cNvPr name="TextBox 31" id="31"/>
            <p:cNvSpPr txBox="true"/>
            <p:nvPr/>
          </p:nvSpPr>
          <p:spPr>
            <a:xfrm>
              <a:off x="0" y="-38100"/>
              <a:ext cx="6174852" cy="3763332"/>
            </a:xfrm>
            <a:prstGeom prst="rect">
              <a:avLst/>
            </a:prstGeom>
          </p:spPr>
          <p:txBody>
            <a:bodyPr anchor="ctr" rtlCol="false" tIns="0" lIns="0" bIns="0" rIns="0"/>
            <a:lstStyle/>
            <a:p>
              <a:pPr algn="ctr" marL="0" indent="0" lvl="0">
                <a:lnSpc>
                  <a:spcPts val="4698"/>
                </a:lnSpc>
              </a:pPr>
              <a:r>
                <a:rPr lang="en-US" sz="4350">
                  <a:solidFill>
                    <a:srgbClr val="F2F2F2"/>
                  </a:solidFill>
                  <a:latin typeface="Arial"/>
                  <a:ea typeface="Arial"/>
                  <a:cs typeface="Arial"/>
                  <a:sym typeface="Arial"/>
                </a:rPr>
                <a:t>📈 Investiții (acțiuni, obligațiuni, fonduri)</a:t>
              </a:r>
            </a:p>
          </p:txBody>
        </p:sp>
      </p:gr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Înțelegerea sistemului bancar și a creditului</a:t>
              </a:r>
            </a:p>
          </p:txBody>
        </p:sp>
      </p:grpSp>
      <p:grpSp>
        <p:nvGrpSpPr>
          <p:cNvPr name="Group 7" id="7"/>
          <p:cNvGrpSpPr/>
          <p:nvPr/>
        </p:nvGrpSpPr>
        <p:grpSpPr>
          <a:xfrm rot="0">
            <a:off x="1086420" y="3102872"/>
            <a:ext cx="7373772" cy="5002474"/>
            <a:chOff x="0" y="0"/>
            <a:chExt cx="9831696" cy="6669966"/>
          </a:xfrm>
        </p:grpSpPr>
        <p:sp>
          <p:nvSpPr>
            <p:cNvPr name="Freeform 8" id="8"/>
            <p:cNvSpPr/>
            <p:nvPr/>
          </p:nvSpPr>
          <p:spPr>
            <a:xfrm flipH="false" flipV="false" rot="0">
              <a:off x="25400" y="25400"/>
              <a:ext cx="9780905" cy="6619240"/>
            </a:xfrm>
            <a:custGeom>
              <a:avLst/>
              <a:gdLst/>
              <a:ahLst/>
              <a:cxnLst/>
              <a:rect r="r" b="b" t="t" l="l"/>
              <a:pathLst>
                <a:path h="6619240" w="9780905">
                  <a:moveTo>
                    <a:pt x="0" y="1103249"/>
                  </a:moveTo>
                  <a:cubicBezTo>
                    <a:pt x="0" y="493903"/>
                    <a:pt x="495173" y="0"/>
                    <a:pt x="1105916" y="0"/>
                  </a:cubicBezTo>
                  <a:lnTo>
                    <a:pt x="8674989" y="0"/>
                  </a:lnTo>
                  <a:cubicBezTo>
                    <a:pt x="9285732" y="0"/>
                    <a:pt x="9780905" y="493903"/>
                    <a:pt x="9780905" y="1103249"/>
                  </a:cubicBezTo>
                  <a:lnTo>
                    <a:pt x="9780905" y="5515991"/>
                  </a:lnTo>
                  <a:cubicBezTo>
                    <a:pt x="9780905" y="6125337"/>
                    <a:pt x="9285732" y="6619240"/>
                    <a:pt x="8674989" y="6619240"/>
                  </a:cubicBezTo>
                  <a:lnTo>
                    <a:pt x="1105916" y="6619240"/>
                  </a:lnTo>
                  <a:cubicBezTo>
                    <a:pt x="495173" y="6619113"/>
                    <a:pt x="0" y="6125210"/>
                    <a:pt x="0" y="5515991"/>
                  </a:cubicBezTo>
                  <a:close/>
                </a:path>
              </a:pathLst>
            </a:custGeom>
            <a:solidFill>
              <a:srgbClr val="70C573"/>
            </a:solidFill>
          </p:spPr>
        </p:sp>
        <p:sp>
          <p:nvSpPr>
            <p:cNvPr name="Freeform 9" id="9"/>
            <p:cNvSpPr/>
            <p:nvPr/>
          </p:nvSpPr>
          <p:spPr>
            <a:xfrm flipH="false" flipV="false" rot="0">
              <a:off x="0" y="0"/>
              <a:ext cx="9831705" cy="6670040"/>
            </a:xfrm>
            <a:custGeom>
              <a:avLst/>
              <a:gdLst/>
              <a:ahLst/>
              <a:cxnLst/>
              <a:rect r="r" b="b" t="t" l="l"/>
              <a:pathLst>
                <a:path h="6670040" w="9831705">
                  <a:moveTo>
                    <a:pt x="0" y="1128649"/>
                  </a:moveTo>
                  <a:cubicBezTo>
                    <a:pt x="0" y="505206"/>
                    <a:pt x="506603" y="0"/>
                    <a:pt x="1131316" y="0"/>
                  </a:cubicBezTo>
                  <a:lnTo>
                    <a:pt x="8700389" y="0"/>
                  </a:lnTo>
                  <a:lnTo>
                    <a:pt x="8700389" y="25400"/>
                  </a:lnTo>
                  <a:lnTo>
                    <a:pt x="8700389" y="0"/>
                  </a:lnTo>
                  <a:cubicBezTo>
                    <a:pt x="9325102" y="0"/>
                    <a:pt x="9831705" y="505206"/>
                    <a:pt x="9831705" y="1128649"/>
                  </a:cubicBezTo>
                  <a:lnTo>
                    <a:pt x="9806305" y="1128649"/>
                  </a:lnTo>
                  <a:lnTo>
                    <a:pt x="9831705" y="1128649"/>
                  </a:lnTo>
                  <a:lnTo>
                    <a:pt x="9831705" y="5541391"/>
                  </a:lnTo>
                  <a:lnTo>
                    <a:pt x="9806305" y="5541391"/>
                  </a:lnTo>
                  <a:lnTo>
                    <a:pt x="9831705" y="5541391"/>
                  </a:lnTo>
                  <a:cubicBezTo>
                    <a:pt x="9831705" y="6164707"/>
                    <a:pt x="9325102" y="6670040"/>
                    <a:pt x="8700389" y="6670040"/>
                  </a:cubicBezTo>
                  <a:lnTo>
                    <a:pt x="8700389" y="6644640"/>
                  </a:lnTo>
                  <a:lnTo>
                    <a:pt x="8700389" y="6670040"/>
                  </a:lnTo>
                  <a:lnTo>
                    <a:pt x="1131316" y="6670040"/>
                  </a:lnTo>
                  <a:lnTo>
                    <a:pt x="1131316" y="6644640"/>
                  </a:lnTo>
                  <a:lnTo>
                    <a:pt x="1131316" y="6670040"/>
                  </a:lnTo>
                  <a:cubicBezTo>
                    <a:pt x="506603" y="6669913"/>
                    <a:pt x="0" y="6164707"/>
                    <a:pt x="0" y="5541391"/>
                  </a:cubicBezTo>
                  <a:lnTo>
                    <a:pt x="0" y="1128649"/>
                  </a:lnTo>
                  <a:lnTo>
                    <a:pt x="25400" y="1128649"/>
                  </a:lnTo>
                  <a:lnTo>
                    <a:pt x="0" y="1128649"/>
                  </a:lnTo>
                  <a:moveTo>
                    <a:pt x="50800" y="1128649"/>
                  </a:moveTo>
                  <a:lnTo>
                    <a:pt x="50800" y="5541391"/>
                  </a:lnTo>
                  <a:lnTo>
                    <a:pt x="25400" y="5541391"/>
                  </a:lnTo>
                  <a:lnTo>
                    <a:pt x="50800" y="5541391"/>
                  </a:lnTo>
                  <a:cubicBezTo>
                    <a:pt x="50800" y="6136640"/>
                    <a:pt x="534543" y="6619240"/>
                    <a:pt x="1131316" y="6619240"/>
                  </a:cubicBezTo>
                  <a:lnTo>
                    <a:pt x="8700389" y="6619240"/>
                  </a:lnTo>
                  <a:cubicBezTo>
                    <a:pt x="9297162" y="6619240"/>
                    <a:pt x="9780905" y="6136640"/>
                    <a:pt x="9780905" y="5541391"/>
                  </a:cubicBezTo>
                  <a:lnTo>
                    <a:pt x="9780905" y="1128649"/>
                  </a:lnTo>
                  <a:cubicBezTo>
                    <a:pt x="9780905" y="533400"/>
                    <a:pt x="9297162" y="50800"/>
                    <a:pt x="8700389" y="50800"/>
                  </a:cubicBezTo>
                  <a:lnTo>
                    <a:pt x="1131316" y="50800"/>
                  </a:lnTo>
                  <a:lnTo>
                    <a:pt x="1131316" y="25400"/>
                  </a:lnTo>
                  <a:lnTo>
                    <a:pt x="1131316" y="50800"/>
                  </a:lnTo>
                  <a:cubicBezTo>
                    <a:pt x="534543" y="50800"/>
                    <a:pt x="50800" y="533400"/>
                    <a:pt x="50800" y="1128649"/>
                  </a:cubicBezTo>
                  <a:close/>
                </a:path>
              </a:pathLst>
            </a:custGeom>
            <a:solidFill>
              <a:srgbClr val="2B522D"/>
            </a:solidFill>
          </p:spPr>
        </p:sp>
        <p:sp>
          <p:nvSpPr>
            <p:cNvPr name="TextBox 10" id="10"/>
            <p:cNvSpPr txBox="true"/>
            <p:nvPr/>
          </p:nvSpPr>
          <p:spPr>
            <a:xfrm>
              <a:off x="0" y="-47625"/>
              <a:ext cx="9831696" cy="6717591"/>
            </a:xfrm>
            <a:prstGeom prst="rect">
              <a:avLst/>
            </a:prstGeom>
          </p:spPr>
          <p:txBody>
            <a:bodyPr anchor="ctr" rtlCol="false" tIns="50800" lIns="50800" bIns="50800" rIns="50800"/>
            <a:lstStyle/>
            <a:p>
              <a:pPr algn="l" marL="0" indent="0" lvl="0">
                <a:lnSpc>
                  <a:spcPts val="2520"/>
                </a:lnSpc>
              </a:pPr>
              <a:r>
                <a:rPr lang="en-US" sz="2100">
                  <a:solidFill>
                    <a:srgbClr val="F2F2F2"/>
                  </a:solidFill>
                  <a:latin typeface="Arial"/>
                  <a:ea typeface="Arial"/>
                  <a:cs typeface="Arial"/>
                  <a:sym typeface="Arial"/>
                </a:rPr>
                <a:t>Conturile de economii, conturile curente și certificatele de depozit (CD-uri) sunt instrumente care vă ajută să vă gestionați banii în siguranță.</a:t>
              </a:r>
            </a:p>
            <a:p>
              <a:pPr algn="l" marL="453390" indent="-226695" lvl="1">
                <a:lnSpc>
                  <a:spcPts val="2520"/>
                </a:lnSpc>
                <a:buFont typeface="Arial"/>
                <a:buChar char="•"/>
              </a:pPr>
            </a:p>
            <a:p>
              <a:pPr algn="l" marL="453390" indent="-226695" lvl="1">
                <a:lnSpc>
                  <a:spcPts val="2520"/>
                </a:lnSpc>
                <a:buFont typeface="Arial"/>
                <a:buChar char="•"/>
              </a:pPr>
              <a:r>
                <a:rPr lang="en-US" b="true" sz="2100">
                  <a:solidFill>
                    <a:srgbClr val="F2F2F2"/>
                  </a:solidFill>
                  <a:latin typeface="Arial Bold"/>
                  <a:ea typeface="Arial Bold"/>
                  <a:cs typeface="Arial Bold"/>
                  <a:sym typeface="Arial Bold"/>
                </a:rPr>
                <a:t>Conturi de economii: </a:t>
              </a:r>
              <a:r>
                <a:rPr lang="en-US" sz="2100">
                  <a:solidFill>
                    <a:srgbClr val="F2F2F2"/>
                  </a:solidFill>
                  <a:latin typeface="Arial"/>
                  <a:ea typeface="Arial"/>
                  <a:cs typeface="Arial"/>
                  <a:sym typeface="Arial"/>
                </a:rPr>
                <a:t>Cele mai bune pentru a pune bani deoparte și a câștiga dobânzi în timp.</a:t>
              </a:r>
            </a:p>
            <a:p>
              <a:pPr algn="l" marL="453390" indent="-226695" lvl="1">
                <a:lnSpc>
                  <a:spcPts val="2520"/>
                </a:lnSpc>
                <a:buFont typeface="Arial"/>
                <a:buChar char="•"/>
              </a:pPr>
              <a:r>
                <a:rPr lang="en-US" b="true" sz="2100">
                  <a:solidFill>
                    <a:srgbClr val="F2F2F2"/>
                  </a:solidFill>
                  <a:latin typeface="Arial Bold"/>
                  <a:ea typeface="Arial Bold"/>
                  <a:cs typeface="Arial Bold"/>
                  <a:sym typeface="Arial Bold"/>
                </a:rPr>
                <a:t>Conturi curente: </a:t>
              </a:r>
              <a:r>
                <a:rPr lang="en-US" sz="2100">
                  <a:solidFill>
                    <a:srgbClr val="F2F2F2"/>
                  </a:solidFill>
                  <a:latin typeface="Arial"/>
                  <a:ea typeface="Arial"/>
                  <a:cs typeface="Arial"/>
                  <a:sym typeface="Arial"/>
                </a:rPr>
                <a:t>Folosite pentru cheltuieli zilnice — acces ușor, dar de obicei dobândă mai mică.</a:t>
              </a:r>
            </a:p>
            <a:p>
              <a:pPr algn="l" marL="453390" indent="-226695" lvl="1">
                <a:lnSpc>
                  <a:spcPts val="2520"/>
                </a:lnSpc>
                <a:buFont typeface="Arial"/>
                <a:buChar char="•"/>
              </a:pPr>
              <a:r>
                <a:rPr lang="en-US" b="true" sz="2100">
                  <a:solidFill>
                    <a:srgbClr val="F2F2F2"/>
                  </a:solidFill>
                  <a:latin typeface="Arial Bold"/>
                  <a:ea typeface="Arial Bold"/>
                  <a:cs typeface="Arial Bold"/>
                  <a:sym typeface="Arial Bold"/>
                </a:rPr>
                <a:t>CD-uri: </a:t>
              </a:r>
              <a:r>
                <a:rPr lang="en-US" sz="2100">
                  <a:solidFill>
                    <a:srgbClr val="F2F2F2"/>
                  </a:solidFill>
                  <a:latin typeface="Arial"/>
                  <a:ea typeface="Arial"/>
                  <a:cs typeface="Arial"/>
                  <a:sym typeface="Arial"/>
                </a:rPr>
                <a:t>Oferă rate ale dobânzii mai mari, dar necesită blocarea fondurilor pe o perioadă determinată.</a:t>
              </a:r>
            </a:p>
            <a:p>
              <a:pPr algn="l" marL="0" indent="0" lvl="0">
                <a:lnSpc>
                  <a:spcPts val="2520"/>
                </a:lnSpc>
              </a:pPr>
            </a:p>
            <a:p>
              <a:pPr algn="l" marL="0" indent="0" lvl="0">
                <a:lnSpc>
                  <a:spcPts val="2520"/>
                </a:lnSpc>
              </a:pPr>
              <a:r>
                <a:rPr lang="en-US" b="true" sz="2100">
                  <a:solidFill>
                    <a:srgbClr val="F2F2F2"/>
                  </a:solidFill>
                  <a:latin typeface="Arial Bold"/>
                  <a:ea typeface="Arial Bold"/>
                  <a:cs typeface="Arial Bold"/>
                  <a:sym typeface="Arial Bold"/>
                </a:rPr>
                <a:t>✅ </a:t>
              </a:r>
              <a:r>
                <a:rPr lang="en-US" sz="2100" i="true">
                  <a:solidFill>
                    <a:srgbClr val="F2F2F2"/>
                  </a:solidFill>
                  <a:latin typeface="Arial Italics"/>
                  <a:ea typeface="Arial Italics"/>
                  <a:cs typeface="Arial Italics"/>
                  <a:sym typeface="Arial Italics"/>
                </a:rPr>
                <a:t>Sfat: Folosește economiile pentru obiective și situații de urgență, verificând tranzacțiile zilnice.</a:t>
              </a:r>
            </a:p>
          </p:txBody>
        </p:sp>
      </p:grpSp>
      <p:grpSp>
        <p:nvGrpSpPr>
          <p:cNvPr name="Group 11" id="11"/>
          <p:cNvGrpSpPr/>
          <p:nvPr/>
        </p:nvGrpSpPr>
        <p:grpSpPr>
          <a:xfrm rot="0">
            <a:off x="10046175" y="3102872"/>
            <a:ext cx="7527307" cy="5002473"/>
            <a:chOff x="0" y="0"/>
            <a:chExt cx="10036410" cy="6669964"/>
          </a:xfrm>
        </p:grpSpPr>
        <p:sp>
          <p:nvSpPr>
            <p:cNvPr name="Freeform 12" id="12"/>
            <p:cNvSpPr/>
            <p:nvPr/>
          </p:nvSpPr>
          <p:spPr>
            <a:xfrm flipH="false" flipV="false" rot="0">
              <a:off x="25400" y="25400"/>
              <a:ext cx="9985629" cy="6619240"/>
            </a:xfrm>
            <a:custGeom>
              <a:avLst/>
              <a:gdLst/>
              <a:ahLst/>
              <a:cxnLst/>
              <a:rect r="r" b="b" t="t" l="l"/>
              <a:pathLst>
                <a:path h="6619240" w="9985629">
                  <a:moveTo>
                    <a:pt x="0" y="1103249"/>
                  </a:moveTo>
                  <a:cubicBezTo>
                    <a:pt x="0" y="493903"/>
                    <a:pt x="495173" y="0"/>
                    <a:pt x="1106043" y="0"/>
                  </a:cubicBezTo>
                  <a:lnTo>
                    <a:pt x="8879586" y="0"/>
                  </a:lnTo>
                  <a:cubicBezTo>
                    <a:pt x="9490456" y="0"/>
                    <a:pt x="9985629" y="493903"/>
                    <a:pt x="9985629" y="1103249"/>
                  </a:cubicBezTo>
                  <a:lnTo>
                    <a:pt x="9985629" y="5515991"/>
                  </a:lnTo>
                  <a:cubicBezTo>
                    <a:pt x="9985629" y="6125337"/>
                    <a:pt x="9490456" y="6619240"/>
                    <a:pt x="8879586" y="6619240"/>
                  </a:cubicBezTo>
                  <a:lnTo>
                    <a:pt x="1106043" y="6619240"/>
                  </a:lnTo>
                  <a:cubicBezTo>
                    <a:pt x="495173" y="6619113"/>
                    <a:pt x="0" y="6125210"/>
                    <a:pt x="0" y="5515991"/>
                  </a:cubicBezTo>
                  <a:close/>
                </a:path>
              </a:pathLst>
            </a:custGeom>
            <a:solidFill>
              <a:srgbClr val="70C573"/>
            </a:solidFill>
          </p:spPr>
        </p:sp>
        <p:sp>
          <p:nvSpPr>
            <p:cNvPr name="Freeform 13" id="13"/>
            <p:cNvSpPr/>
            <p:nvPr/>
          </p:nvSpPr>
          <p:spPr>
            <a:xfrm flipH="false" flipV="false" rot="0">
              <a:off x="0" y="0"/>
              <a:ext cx="10036429" cy="6670040"/>
            </a:xfrm>
            <a:custGeom>
              <a:avLst/>
              <a:gdLst/>
              <a:ahLst/>
              <a:cxnLst/>
              <a:rect r="r" b="b" t="t" l="l"/>
              <a:pathLst>
                <a:path h="6670040" w="10036429">
                  <a:moveTo>
                    <a:pt x="0" y="1128649"/>
                  </a:moveTo>
                  <a:cubicBezTo>
                    <a:pt x="0" y="505206"/>
                    <a:pt x="506603" y="0"/>
                    <a:pt x="1131443" y="0"/>
                  </a:cubicBezTo>
                  <a:lnTo>
                    <a:pt x="8904986" y="0"/>
                  </a:lnTo>
                  <a:lnTo>
                    <a:pt x="8904986" y="25400"/>
                  </a:lnTo>
                  <a:lnTo>
                    <a:pt x="8904986" y="0"/>
                  </a:lnTo>
                  <a:cubicBezTo>
                    <a:pt x="9529826" y="0"/>
                    <a:pt x="10036429" y="505206"/>
                    <a:pt x="10036429" y="1128649"/>
                  </a:cubicBezTo>
                  <a:lnTo>
                    <a:pt x="10011029" y="1128649"/>
                  </a:lnTo>
                  <a:lnTo>
                    <a:pt x="10036429" y="1128649"/>
                  </a:lnTo>
                  <a:lnTo>
                    <a:pt x="10036429" y="5541391"/>
                  </a:lnTo>
                  <a:lnTo>
                    <a:pt x="10011029" y="5541391"/>
                  </a:lnTo>
                  <a:lnTo>
                    <a:pt x="10036429" y="5541391"/>
                  </a:lnTo>
                  <a:cubicBezTo>
                    <a:pt x="10036429" y="6164707"/>
                    <a:pt x="9529826" y="6670040"/>
                    <a:pt x="8904986" y="6670040"/>
                  </a:cubicBezTo>
                  <a:lnTo>
                    <a:pt x="8904986" y="6644640"/>
                  </a:lnTo>
                  <a:lnTo>
                    <a:pt x="8904986" y="6670040"/>
                  </a:lnTo>
                  <a:lnTo>
                    <a:pt x="1131443" y="6670040"/>
                  </a:lnTo>
                  <a:lnTo>
                    <a:pt x="1131443" y="6644640"/>
                  </a:lnTo>
                  <a:lnTo>
                    <a:pt x="1131443" y="6670040"/>
                  </a:lnTo>
                  <a:cubicBezTo>
                    <a:pt x="506603" y="6669913"/>
                    <a:pt x="0" y="6164707"/>
                    <a:pt x="0" y="5541391"/>
                  </a:cubicBezTo>
                  <a:lnTo>
                    <a:pt x="0" y="1128649"/>
                  </a:lnTo>
                  <a:lnTo>
                    <a:pt x="25400" y="1128649"/>
                  </a:lnTo>
                  <a:lnTo>
                    <a:pt x="0" y="1128649"/>
                  </a:lnTo>
                  <a:moveTo>
                    <a:pt x="50800" y="1128649"/>
                  </a:moveTo>
                  <a:lnTo>
                    <a:pt x="50800" y="5541391"/>
                  </a:lnTo>
                  <a:lnTo>
                    <a:pt x="25400" y="5541391"/>
                  </a:lnTo>
                  <a:lnTo>
                    <a:pt x="50800" y="5541391"/>
                  </a:lnTo>
                  <a:cubicBezTo>
                    <a:pt x="50800" y="6136640"/>
                    <a:pt x="534543" y="6619240"/>
                    <a:pt x="1131443" y="6619240"/>
                  </a:cubicBezTo>
                  <a:lnTo>
                    <a:pt x="8904986" y="6619240"/>
                  </a:lnTo>
                  <a:cubicBezTo>
                    <a:pt x="9501886" y="6619240"/>
                    <a:pt x="9985629" y="6136640"/>
                    <a:pt x="9985629" y="5541391"/>
                  </a:cubicBezTo>
                  <a:lnTo>
                    <a:pt x="9985629" y="1128649"/>
                  </a:lnTo>
                  <a:cubicBezTo>
                    <a:pt x="9985629" y="533400"/>
                    <a:pt x="9501886" y="50800"/>
                    <a:pt x="8904986" y="50800"/>
                  </a:cubicBezTo>
                  <a:lnTo>
                    <a:pt x="1131443" y="50800"/>
                  </a:lnTo>
                  <a:lnTo>
                    <a:pt x="1131443" y="25400"/>
                  </a:lnTo>
                  <a:lnTo>
                    <a:pt x="1131443" y="50800"/>
                  </a:lnTo>
                  <a:cubicBezTo>
                    <a:pt x="534543" y="50800"/>
                    <a:pt x="50800" y="533400"/>
                    <a:pt x="50800" y="1128649"/>
                  </a:cubicBezTo>
                  <a:close/>
                </a:path>
              </a:pathLst>
            </a:custGeom>
            <a:solidFill>
              <a:srgbClr val="2B522D"/>
            </a:solidFill>
          </p:spPr>
        </p:sp>
        <p:sp>
          <p:nvSpPr>
            <p:cNvPr name="TextBox 14" id="14"/>
            <p:cNvSpPr txBox="true"/>
            <p:nvPr/>
          </p:nvSpPr>
          <p:spPr>
            <a:xfrm>
              <a:off x="0" y="-47625"/>
              <a:ext cx="10036410" cy="6717589"/>
            </a:xfrm>
            <a:prstGeom prst="rect">
              <a:avLst/>
            </a:prstGeom>
          </p:spPr>
          <p:txBody>
            <a:bodyPr anchor="ctr" rtlCol="false" tIns="50800" lIns="50800" bIns="50800" rIns="50800"/>
            <a:lstStyle/>
            <a:p>
              <a:pPr algn="l" marL="0" indent="0" lvl="0">
                <a:lnSpc>
                  <a:spcPts val="2520"/>
                </a:lnSpc>
              </a:pPr>
              <a:r>
                <a:rPr lang="en-US" sz="2100">
                  <a:solidFill>
                    <a:srgbClr val="F2F2F2"/>
                  </a:solidFill>
                  <a:latin typeface="Arial"/>
                  <a:ea typeface="Arial"/>
                  <a:cs typeface="Arial"/>
                  <a:sym typeface="Arial"/>
                </a:rPr>
                <a:t>Cardurile de credit, împrumuturile personale și ipotecile vă permit să împrumutați bani, dar contra cost.</a:t>
              </a:r>
            </a:p>
            <a:p>
              <a:pPr algn="l" marL="0" indent="0" lvl="0">
                <a:lnSpc>
                  <a:spcPts val="2520"/>
                </a:lnSpc>
              </a:pPr>
            </a:p>
            <a:p>
              <a:pPr algn="l" marL="453390" indent="-226695" lvl="1">
                <a:lnSpc>
                  <a:spcPts val="2520"/>
                </a:lnSpc>
                <a:buFont typeface="Arial"/>
                <a:buChar char="•"/>
              </a:pPr>
              <a:r>
                <a:rPr lang="en-US" sz="2100">
                  <a:solidFill>
                    <a:srgbClr val="F2F2F2"/>
                  </a:solidFill>
                  <a:latin typeface="Arial"/>
                  <a:ea typeface="Arial"/>
                  <a:cs typeface="Arial"/>
                  <a:sym typeface="Arial"/>
                </a:rPr>
                <a:t>Luați întotdeauna în considerare rata dobânzii, termenii de plată și comisioanele.</a:t>
              </a:r>
            </a:p>
            <a:p>
              <a:pPr algn="l" marL="453390" indent="-226695" lvl="1">
                <a:lnSpc>
                  <a:spcPts val="2520"/>
                </a:lnSpc>
                <a:buFont typeface="Arial"/>
                <a:buChar char="•"/>
              </a:pPr>
              <a:r>
                <a:rPr lang="en-US" sz="2100">
                  <a:solidFill>
                    <a:srgbClr val="F2F2F2"/>
                  </a:solidFill>
                  <a:latin typeface="Arial"/>
                  <a:ea typeface="Arial"/>
                  <a:cs typeface="Arial"/>
                  <a:sym typeface="Arial"/>
                </a:rPr>
                <a:t>Gestionarea defectuoasă a creditului vă poate afecta scorul și vă poate costa mai mult în viitor.</a:t>
              </a:r>
            </a:p>
            <a:p>
              <a:pPr algn="l" marL="0" indent="0" lvl="0">
                <a:lnSpc>
                  <a:spcPts val="2520"/>
                </a:lnSpc>
              </a:pPr>
            </a:p>
            <a:p>
              <a:pPr algn="l" marL="0" indent="0" lvl="0">
                <a:lnSpc>
                  <a:spcPts val="2520"/>
                </a:lnSpc>
              </a:pPr>
              <a:r>
                <a:rPr lang="en-US" sz="2100" i="true">
                  <a:solidFill>
                    <a:srgbClr val="F2F2F2"/>
                  </a:solidFill>
                  <a:latin typeface="Arial Italics"/>
                  <a:ea typeface="Arial Italics"/>
                  <a:cs typeface="Arial Italics"/>
                  <a:sym typeface="Arial Italics"/>
                </a:rPr>
                <a:t>🔍 Întreabă-te: Îmi pot permite plățile lunare? Este acesta un motiv inteligent să mă împrumut?</a:t>
              </a:r>
            </a:p>
            <a:p>
              <a:pPr algn="l" marL="0" indent="0" lvl="0">
                <a:lnSpc>
                  <a:spcPts val="2520"/>
                </a:lnSpc>
              </a:pPr>
            </a:p>
            <a:p>
              <a:pPr algn="l" marL="0" indent="0" lvl="0">
                <a:lnSpc>
                  <a:spcPts val="2520"/>
                </a:lnSpc>
              </a:pPr>
              <a:r>
                <a:rPr lang="en-US" sz="2100" i="true">
                  <a:solidFill>
                    <a:srgbClr val="F2F2F2"/>
                  </a:solidFill>
                  <a:latin typeface="Arial Italics"/>
                  <a:ea typeface="Arial Italics"/>
                  <a:cs typeface="Arial Italics"/>
                  <a:sym typeface="Arial Italics"/>
                </a:rPr>
                <a:t>⚠️ Utilizarea abuzivă a creditului poate afecta viitoarele împrumuturi, cererile de locuințe sau chiar oportunitățile de angajare.</a:t>
              </a:r>
            </a:p>
          </p:txBody>
        </p:sp>
      </p:grpSp>
      <p:sp>
        <p:nvSpPr>
          <p:cNvPr name="TextBox 15" id="15"/>
          <p:cNvSpPr txBox="true"/>
          <p:nvPr/>
        </p:nvSpPr>
        <p:spPr>
          <a:xfrm rot="0">
            <a:off x="1473276" y="2536051"/>
            <a:ext cx="6081442" cy="361950"/>
          </a:xfrm>
          <a:prstGeom prst="rect">
            <a:avLst/>
          </a:prstGeom>
        </p:spPr>
        <p:txBody>
          <a:bodyPr anchor="t" rtlCol="false" tIns="0" lIns="0" bIns="0" rIns="0">
            <a:spAutoFit/>
          </a:bodyPr>
          <a:lstStyle/>
          <a:p>
            <a:pPr algn="ctr" marL="0" indent="0" lvl="0">
              <a:lnSpc>
                <a:spcPts val="2520"/>
              </a:lnSpc>
            </a:pPr>
            <a:r>
              <a:rPr lang="en-US" b="true" sz="2100">
                <a:solidFill>
                  <a:srgbClr val="000000"/>
                </a:solidFill>
                <a:latin typeface="Arial Bold"/>
                <a:ea typeface="Arial Bold"/>
                <a:cs typeface="Arial Bold"/>
                <a:sym typeface="Arial Bold"/>
              </a:rPr>
              <a:t>Produse bancare</a:t>
            </a:r>
          </a:p>
        </p:txBody>
      </p:sp>
      <p:sp>
        <p:nvSpPr>
          <p:cNvPr name="TextBox 16" id="16"/>
          <p:cNvSpPr txBox="true"/>
          <p:nvPr/>
        </p:nvSpPr>
        <p:spPr>
          <a:xfrm rot="0">
            <a:off x="10769106" y="2536051"/>
            <a:ext cx="6081443" cy="361950"/>
          </a:xfrm>
          <a:prstGeom prst="rect">
            <a:avLst/>
          </a:prstGeom>
        </p:spPr>
        <p:txBody>
          <a:bodyPr anchor="t" rtlCol="false" tIns="0" lIns="0" bIns="0" rIns="0">
            <a:spAutoFit/>
          </a:bodyPr>
          <a:lstStyle/>
          <a:p>
            <a:pPr algn="ctr" marL="0" indent="0" lvl="0">
              <a:lnSpc>
                <a:spcPts val="2520"/>
              </a:lnSpc>
            </a:pPr>
            <a:r>
              <a:rPr lang="en-US" b="true" sz="2100">
                <a:solidFill>
                  <a:srgbClr val="000000"/>
                </a:solidFill>
                <a:latin typeface="Arial Bold"/>
                <a:ea typeface="Arial Bold"/>
                <a:cs typeface="Arial Bold"/>
                <a:sym typeface="Arial Bold"/>
              </a:rPr>
              <a:t>Produse de credit</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Aveți nevoie de asigurare?</a:t>
              </a:r>
            </a:p>
          </p:txBody>
        </p:sp>
      </p:grpSp>
      <p:sp>
        <p:nvSpPr>
          <p:cNvPr name="TextBox 7" id="7"/>
          <p:cNvSpPr txBox="true"/>
          <p:nvPr/>
        </p:nvSpPr>
        <p:spPr>
          <a:xfrm rot="0">
            <a:off x="11677645" y="1721116"/>
            <a:ext cx="5738965" cy="6478798"/>
          </a:xfrm>
          <a:prstGeom prst="rect">
            <a:avLst/>
          </a:prstGeom>
        </p:spPr>
        <p:txBody>
          <a:bodyPr anchor="t" rtlCol="false" tIns="0" lIns="0" bIns="0" rIns="0">
            <a:spAutoFit/>
          </a:bodyPr>
          <a:lstStyle/>
          <a:p>
            <a:pPr algn="l" marL="0" indent="0" lvl="0">
              <a:lnSpc>
                <a:spcPts val="2157"/>
              </a:lnSpc>
            </a:pPr>
            <a:r>
              <a:rPr lang="en-US" sz="2497">
                <a:solidFill>
                  <a:srgbClr val="616161"/>
                </a:solidFill>
                <a:latin typeface="Calibri (MS)"/>
                <a:ea typeface="Calibri (MS)"/>
                <a:cs typeface="Calibri (MS)"/>
                <a:sym typeface="Calibri (MS)"/>
              </a:rPr>
              <a:t>Imaginează-ți asta: laptopul se strică chiar înainte de un termen limită important. Reparațiile costă sute de dolari. Sau mașina ta se lovește din spate — celălalt șofer a dispărut, iar tu rămâi cu factura. Acestea sunt momentele în care asigurarea contează.</a:t>
            </a:r>
          </a:p>
          <a:p>
            <a:pPr algn="l" marL="0" indent="0" lvl="0">
              <a:lnSpc>
                <a:spcPts val="2157"/>
              </a:lnSpc>
            </a:pPr>
            <a:r>
              <a:rPr lang="en-US" sz="2497">
                <a:solidFill>
                  <a:srgbClr val="616161"/>
                </a:solidFill>
                <a:latin typeface="Calibri (MS)"/>
                <a:ea typeface="Calibri (MS)"/>
                <a:cs typeface="Calibri (MS)"/>
                <a:sym typeface="Calibri (MS)"/>
              </a:rPr>
              <a:t>Asigurarea nu înseamnă să pariezi că se vor întâmpla lucruri rele - ci să te asiguri că ești protejat dacă se vor întâmpla.</a:t>
            </a:r>
          </a:p>
          <a:p>
            <a:pPr algn="l" marL="0" indent="0" lvl="0">
              <a:lnSpc>
                <a:spcPts val="2157"/>
              </a:lnSpc>
            </a:pPr>
            <a:r>
              <a:rPr lang="en-US" b="true" sz="2497">
                <a:solidFill>
                  <a:srgbClr val="616161"/>
                </a:solidFill>
                <a:latin typeface="Calibri (MS) Bold"/>
                <a:ea typeface="Calibri (MS) Bold"/>
                <a:cs typeface="Calibri (MS) Bold"/>
                <a:sym typeface="Calibri (MS) Bold"/>
              </a:rPr>
              <a:t>Iată ce ar trebui să știi:</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Asigurarea de sănătate</a:t>
            </a:r>
            <a:r>
              <a:rPr lang="en-US" sz="2497">
                <a:solidFill>
                  <a:srgbClr val="616161"/>
                </a:solidFill>
                <a:latin typeface="Calibri (MS)"/>
                <a:ea typeface="Calibri (MS)"/>
                <a:cs typeface="Calibri (MS)"/>
                <a:sym typeface="Calibri (MS)"/>
              </a:rPr>
              <a:t> te ajută să îți permiți îngrijirea atunci când ești bolnav sau accidentat.</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Asigurarea de bunuri </a:t>
            </a:r>
            <a:r>
              <a:rPr lang="en-US" sz="2497">
                <a:solidFill>
                  <a:srgbClr val="616161"/>
                </a:solidFill>
                <a:latin typeface="Calibri (MS)"/>
                <a:ea typeface="Calibri (MS)"/>
                <a:cs typeface="Calibri (MS)"/>
                <a:sym typeface="Calibri (MS)"/>
              </a:rPr>
              <a:t>(pentru mașini, electronice sau chiar telefon) te scutește de înlocuiri costisitoare.</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Asigurarea de călătorie </a:t>
            </a:r>
            <a:r>
              <a:rPr lang="en-US" sz="2497">
                <a:solidFill>
                  <a:srgbClr val="616161"/>
                </a:solidFill>
                <a:latin typeface="Calibri (MS)"/>
                <a:ea typeface="Calibri (MS)"/>
                <a:cs typeface="Calibri (MS)"/>
                <a:sym typeface="Calibri (MS)"/>
              </a:rPr>
              <a:t>acoperă situațiile de urgență atunci când sunteți în străinătate — de la vizitele la spital până la pierderea zborurilor.</a:t>
            </a:r>
          </a:p>
          <a:p>
            <a:pPr algn="l" marL="794885" indent="-397442" lvl="1">
              <a:lnSpc>
                <a:spcPts val="2157"/>
              </a:lnSpc>
              <a:buFont typeface="Arial"/>
              <a:buChar char="•"/>
            </a:pPr>
            <a:r>
              <a:rPr lang="en-US" b="true" sz="2497">
                <a:solidFill>
                  <a:srgbClr val="616161"/>
                </a:solidFill>
                <a:latin typeface="Calibri (MS) Bold"/>
                <a:ea typeface="Calibri (MS) Bold"/>
                <a:cs typeface="Calibri (MS) Bold"/>
                <a:sym typeface="Calibri (MS) Bold"/>
              </a:rPr>
              <a:t>Asigurarea pentru animale de companie </a:t>
            </a:r>
            <a:r>
              <a:rPr lang="en-US" sz="2497">
                <a:solidFill>
                  <a:srgbClr val="616161"/>
                </a:solidFill>
                <a:latin typeface="Calibri (MS)"/>
                <a:ea typeface="Calibri (MS)"/>
                <a:cs typeface="Calibri (MS)"/>
                <a:sym typeface="Calibri (MS)"/>
              </a:rPr>
              <a:t>este reală - și îți poate salva prietenul blănos și portofelul</a:t>
            </a:r>
            <a:r>
              <a:rPr lang="en-US" b="true" sz="2497">
                <a:solidFill>
                  <a:srgbClr val="616161"/>
                </a:solidFill>
                <a:latin typeface="Calibri (MS) Bold"/>
                <a:ea typeface="Calibri (MS) Bold"/>
                <a:cs typeface="Calibri (MS) Bold"/>
                <a:sym typeface="Calibri (MS) Bold"/>
              </a:rPr>
              <a:t>.</a:t>
            </a:r>
          </a:p>
        </p:txBody>
      </p:sp>
      <p:grpSp>
        <p:nvGrpSpPr>
          <p:cNvPr name="Group 8" id="8"/>
          <p:cNvGrpSpPr>
            <a:grpSpLocks noChangeAspect="true"/>
          </p:cNvGrpSpPr>
          <p:nvPr/>
        </p:nvGrpSpPr>
        <p:grpSpPr>
          <a:xfrm rot="0">
            <a:off x="0" y="1196284"/>
            <a:ext cx="4817660" cy="5179324"/>
            <a:chOff x="0" y="0"/>
            <a:chExt cx="6423546" cy="6905766"/>
          </a:xfrm>
        </p:grpSpPr>
        <p:sp>
          <p:nvSpPr>
            <p:cNvPr name="Freeform 9" id="9" descr="monitor de calculator cu ecran plat negru"/>
            <p:cNvSpPr/>
            <p:nvPr/>
          </p:nvSpPr>
          <p:spPr>
            <a:xfrm flipH="false" flipV="false" rot="0">
              <a:off x="0" y="0"/>
              <a:ext cx="6423533" cy="6905752"/>
            </a:xfrm>
            <a:custGeom>
              <a:avLst/>
              <a:gdLst/>
              <a:ahLst/>
              <a:cxnLst/>
              <a:rect r="r" b="b" t="t" l="l"/>
              <a:pathLst>
                <a:path h="6905752" w="6423533">
                  <a:moveTo>
                    <a:pt x="0" y="0"/>
                  </a:moveTo>
                  <a:lnTo>
                    <a:pt x="6423533" y="0"/>
                  </a:lnTo>
                  <a:lnTo>
                    <a:pt x="6423533" y="6905752"/>
                  </a:lnTo>
                  <a:lnTo>
                    <a:pt x="0" y="6905752"/>
                  </a:lnTo>
                  <a:lnTo>
                    <a:pt x="0" y="0"/>
                  </a:lnTo>
                  <a:close/>
                </a:path>
              </a:pathLst>
            </a:custGeom>
            <a:blipFill>
              <a:blip r:embed="rId3"/>
              <a:stretch>
                <a:fillRect l="0" t="-38256" r="0" b="-1269"/>
              </a:stretch>
            </a:blipFill>
          </p:spPr>
        </p:sp>
      </p:grpSp>
      <p:grpSp>
        <p:nvGrpSpPr>
          <p:cNvPr name="Group 10" id="10"/>
          <p:cNvGrpSpPr>
            <a:grpSpLocks noChangeAspect="true"/>
          </p:cNvGrpSpPr>
          <p:nvPr/>
        </p:nvGrpSpPr>
        <p:grpSpPr>
          <a:xfrm rot="0">
            <a:off x="33717" y="6508674"/>
            <a:ext cx="6586752" cy="3449471"/>
            <a:chOff x="0" y="0"/>
            <a:chExt cx="8782336" cy="4599294"/>
          </a:xfrm>
        </p:grpSpPr>
        <p:sp>
          <p:nvSpPr>
            <p:cNvPr name="Freeform 11" id="11" descr="o mașină roșie este parcată lângă o mașină argintie"/>
            <p:cNvSpPr/>
            <p:nvPr/>
          </p:nvSpPr>
          <p:spPr>
            <a:xfrm flipH="false" flipV="false" rot="0">
              <a:off x="0" y="0"/>
              <a:ext cx="8782304" cy="4599305"/>
            </a:xfrm>
            <a:custGeom>
              <a:avLst/>
              <a:gdLst/>
              <a:ahLst/>
              <a:cxnLst/>
              <a:rect r="r" b="b" t="t" l="l"/>
              <a:pathLst>
                <a:path h="4599305" w="8782304">
                  <a:moveTo>
                    <a:pt x="0" y="0"/>
                  </a:moveTo>
                  <a:lnTo>
                    <a:pt x="8782304" y="0"/>
                  </a:lnTo>
                  <a:lnTo>
                    <a:pt x="8782304" y="4599305"/>
                  </a:lnTo>
                  <a:lnTo>
                    <a:pt x="0" y="4599305"/>
                  </a:lnTo>
                  <a:lnTo>
                    <a:pt x="0" y="0"/>
                  </a:lnTo>
                  <a:close/>
                </a:path>
              </a:pathLst>
            </a:custGeom>
            <a:blipFill>
              <a:blip r:embed="rId4"/>
              <a:stretch>
                <a:fillRect l="0" t="-27299" r="0" b="0"/>
              </a:stretch>
            </a:blipFill>
          </p:spPr>
        </p:sp>
      </p:grpSp>
      <p:grpSp>
        <p:nvGrpSpPr>
          <p:cNvPr name="Group 12" id="12"/>
          <p:cNvGrpSpPr>
            <a:grpSpLocks noChangeAspect="true"/>
          </p:cNvGrpSpPr>
          <p:nvPr/>
        </p:nvGrpSpPr>
        <p:grpSpPr>
          <a:xfrm rot="0">
            <a:off x="4817660" y="1196284"/>
            <a:ext cx="6586753" cy="4391169"/>
            <a:chOff x="0" y="0"/>
            <a:chExt cx="8782338" cy="5854892"/>
          </a:xfrm>
        </p:grpSpPr>
        <p:sp>
          <p:nvSpPr>
            <p:cNvPr name="Freeform 13" id="13" descr="un câine mic și negru purtând un con de plastic pe cap"/>
            <p:cNvSpPr/>
            <p:nvPr/>
          </p:nvSpPr>
          <p:spPr>
            <a:xfrm flipH="false" flipV="false" rot="0">
              <a:off x="0" y="0"/>
              <a:ext cx="8782304" cy="5854954"/>
            </a:xfrm>
            <a:custGeom>
              <a:avLst/>
              <a:gdLst/>
              <a:ahLst/>
              <a:cxnLst/>
              <a:rect r="r" b="b" t="t" l="l"/>
              <a:pathLst>
                <a:path h="5854954" w="8782304">
                  <a:moveTo>
                    <a:pt x="0" y="0"/>
                  </a:moveTo>
                  <a:lnTo>
                    <a:pt x="8782304" y="0"/>
                  </a:lnTo>
                  <a:lnTo>
                    <a:pt x="8782304" y="5854954"/>
                  </a:lnTo>
                  <a:lnTo>
                    <a:pt x="0" y="5854954"/>
                  </a:lnTo>
                  <a:lnTo>
                    <a:pt x="0" y="0"/>
                  </a:lnTo>
                  <a:close/>
                </a:path>
              </a:pathLst>
            </a:custGeom>
            <a:blipFill>
              <a:blip r:embed="rId5"/>
              <a:stretch>
                <a:fillRect l="0" t="0" r="0" b="1"/>
              </a:stretch>
            </a:blipFill>
          </p:spPr>
        </p:sp>
      </p:grpSp>
      <p:grpSp>
        <p:nvGrpSpPr>
          <p:cNvPr name="Group 14" id="14"/>
          <p:cNvGrpSpPr>
            <a:grpSpLocks noChangeAspect="true"/>
          </p:cNvGrpSpPr>
          <p:nvPr/>
        </p:nvGrpSpPr>
        <p:grpSpPr>
          <a:xfrm rot="0">
            <a:off x="5161211" y="5265960"/>
            <a:ext cx="5407926" cy="5021040"/>
            <a:chOff x="0" y="0"/>
            <a:chExt cx="7210568" cy="6694720"/>
          </a:xfrm>
        </p:grpSpPr>
        <p:sp>
          <p:nvSpPr>
            <p:cNvPr name="Freeform 15" id="15" descr="text"/>
            <p:cNvSpPr/>
            <p:nvPr/>
          </p:nvSpPr>
          <p:spPr>
            <a:xfrm flipH="false" flipV="false" rot="0">
              <a:off x="0" y="0"/>
              <a:ext cx="7210552" cy="6694678"/>
            </a:xfrm>
            <a:custGeom>
              <a:avLst/>
              <a:gdLst/>
              <a:ahLst/>
              <a:cxnLst/>
              <a:rect r="r" b="b" t="t" l="l"/>
              <a:pathLst>
                <a:path h="6694678" w="7210552">
                  <a:moveTo>
                    <a:pt x="0" y="0"/>
                  </a:moveTo>
                  <a:lnTo>
                    <a:pt x="7210552" y="0"/>
                  </a:lnTo>
                  <a:lnTo>
                    <a:pt x="7210552" y="6694678"/>
                  </a:lnTo>
                  <a:lnTo>
                    <a:pt x="0" y="6694678"/>
                  </a:lnTo>
                  <a:lnTo>
                    <a:pt x="0" y="0"/>
                  </a:lnTo>
                  <a:close/>
                </a:path>
              </a:pathLst>
            </a:custGeom>
            <a:blipFill>
              <a:blip r:embed="rId6"/>
              <a:stretch>
                <a:fillRect l="-39268" t="0" r="0" b="0"/>
              </a:stretch>
            </a:blipFill>
          </p:spPr>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Demitizarea investițiilor</a:t>
              </a:r>
            </a:p>
          </p:txBody>
        </p:sp>
      </p:grpSp>
      <p:grpSp>
        <p:nvGrpSpPr>
          <p:cNvPr name="Group 7" id="7"/>
          <p:cNvGrpSpPr/>
          <p:nvPr/>
        </p:nvGrpSpPr>
        <p:grpSpPr>
          <a:xfrm rot="0">
            <a:off x="1802925" y="2969811"/>
            <a:ext cx="4715871" cy="3641109"/>
            <a:chOff x="0" y="0"/>
            <a:chExt cx="6287828" cy="4854812"/>
          </a:xfrm>
        </p:grpSpPr>
        <p:sp>
          <p:nvSpPr>
            <p:cNvPr name="Freeform 8" id="8"/>
            <p:cNvSpPr/>
            <p:nvPr/>
          </p:nvSpPr>
          <p:spPr>
            <a:xfrm flipH="false" flipV="false" rot="0">
              <a:off x="25400" y="25400"/>
              <a:ext cx="6236970" cy="4804029"/>
            </a:xfrm>
            <a:custGeom>
              <a:avLst/>
              <a:gdLst/>
              <a:ahLst/>
              <a:cxnLst/>
              <a:rect r="r" b="b" t="t" l="l"/>
              <a:pathLst>
                <a:path h="4804029" w="6236970">
                  <a:moveTo>
                    <a:pt x="0" y="4804029"/>
                  </a:moveTo>
                  <a:lnTo>
                    <a:pt x="3118485" y="0"/>
                  </a:lnTo>
                  <a:lnTo>
                    <a:pt x="6236970" y="4804029"/>
                  </a:lnTo>
                  <a:close/>
                </a:path>
              </a:pathLst>
            </a:custGeom>
            <a:solidFill>
              <a:srgbClr val="70C573"/>
            </a:solidFill>
          </p:spPr>
        </p:sp>
        <p:sp>
          <p:nvSpPr>
            <p:cNvPr name="Freeform 9" id="9"/>
            <p:cNvSpPr/>
            <p:nvPr/>
          </p:nvSpPr>
          <p:spPr>
            <a:xfrm flipH="false" flipV="false" rot="0">
              <a:off x="-1397" y="0"/>
              <a:ext cx="6290564" cy="4854829"/>
            </a:xfrm>
            <a:custGeom>
              <a:avLst/>
              <a:gdLst/>
              <a:ahLst/>
              <a:cxnLst/>
              <a:rect r="r" b="b" t="t" l="l"/>
              <a:pathLst>
                <a:path h="4854829" w="6290564">
                  <a:moveTo>
                    <a:pt x="5461" y="4815586"/>
                  </a:moveTo>
                  <a:lnTo>
                    <a:pt x="3123946" y="11557"/>
                  </a:lnTo>
                  <a:cubicBezTo>
                    <a:pt x="3128645" y="4318"/>
                    <a:pt x="3136646" y="0"/>
                    <a:pt x="3145282" y="0"/>
                  </a:cubicBezTo>
                  <a:cubicBezTo>
                    <a:pt x="3153918" y="0"/>
                    <a:pt x="3161919" y="4318"/>
                    <a:pt x="3166618" y="11557"/>
                  </a:cubicBezTo>
                  <a:lnTo>
                    <a:pt x="6285103" y="4815586"/>
                  </a:lnTo>
                  <a:cubicBezTo>
                    <a:pt x="6290183" y="4823333"/>
                    <a:pt x="6290564" y="4833366"/>
                    <a:pt x="6286119" y="4841494"/>
                  </a:cubicBezTo>
                  <a:cubicBezTo>
                    <a:pt x="6281674" y="4849622"/>
                    <a:pt x="6273165" y="4854829"/>
                    <a:pt x="6263767" y="4854829"/>
                  </a:cubicBezTo>
                  <a:lnTo>
                    <a:pt x="26797" y="4854829"/>
                  </a:lnTo>
                  <a:cubicBezTo>
                    <a:pt x="17526" y="4854829"/>
                    <a:pt x="8890" y="4849749"/>
                    <a:pt x="4445" y="4841494"/>
                  </a:cubicBezTo>
                  <a:cubicBezTo>
                    <a:pt x="0" y="4833239"/>
                    <a:pt x="381" y="4823333"/>
                    <a:pt x="5461" y="4815586"/>
                  </a:cubicBezTo>
                  <a:moveTo>
                    <a:pt x="48133" y="4843272"/>
                  </a:moveTo>
                  <a:lnTo>
                    <a:pt x="26797" y="4829429"/>
                  </a:lnTo>
                  <a:lnTo>
                    <a:pt x="26797" y="4804029"/>
                  </a:lnTo>
                  <a:lnTo>
                    <a:pt x="6263767" y="4804029"/>
                  </a:lnTo>
                  <a:lnTo>
                    <a:pt x="6263767" y="4829429"/>
                  </a:lnTo>
                  <a:lnTo>
                    <a:pt x="6242431" y="4843272"/>
                  </a:lnTo>
                  <a:lnTo>
                    <a:pt x="3123946" y="39243"/>
                  </a:lnTo>
                  <a:lnTo>
                    <a:pt x="3145282" y="25400"/>
                  </a:lnTo>
                  <a:lnTo>
                    <a:pt x="3166618" y="39243"/>
                  </a:lnTo>
                  <a:lnTo>
                    <a:pt x="48133" y="4843272"/>
                  </a:lnTo>
                  <a:close/>
                </a:path>
              </a:pathLst>
            </a:custGeom>
            <a:solidFill>
              <a:srgbClr val="2B522D"/>
            </a:solidFill>
          </p:spPr>
        </p:sp>
        <p:sp>
          <p:nvSpPr>
            <p:cNvPr name="TextBox 10" id="10"/>
            <p:cNvSpPr txBox="true"/>
            <p:nvPr/>
          </p:nvSpPr>
          <p:spPr>
            <a:xfrm>
              <a:off x="0" y="-66675"/>
              <a:ext cx="6287828" cy="4921487"/>
            </a:xfrm>
            <a:prstGeom prst="rect">
              <a:avLst/>
            </a:prstGeom>
          </p:spPr>
          <p:txBody>
            <a:bodyPr anchor="ctr" rtlCol="false" tIns="50800" lIns="50800" bIns="50800" rIns="50800"/>
            <a:lstStyle/>
            <a:p>
              <a:pPr algn="ctr">
                <a:lnSpc>
                  <a:spcPts val="3600"/>
                </a:lnSpc>
              </a:pPr>
            </a:p>
            <a:p>
              <a:pPr algn="ctr">
                <a:lnSpc>
                  <a:spcPts val="3600"/>
                </a:lnSpc>
              </a:pPr>
            </a:p>
            <a:p>
              <a:pPr algn="ctr" marL="0" indent="0" lvl="0">
                <a:lnSpc>
                  <a:spcPts val="3600"/>
                </a:lnSpc>
              </a:pPr>
              <a:r>
                <a:rPr lang="en-US" b="true" sz="3000">
                  <a:solidFill>
                    <a:srgbClr val="F2F2F2"/>
                  </a:solidFill>
                  <a:latin typeface="Arial Bold"/>
                  <a:ea typeface="Arial Bold"/>
                  <a:cs typeface="Arial Bold"/>
                  <a:sym typeface="Arial Bold"/>
                </a:rPr>
                <a:t>Acțiuni </a:t>
              </a:r>
            </a:p>
            <a:p>
              <a:pPr algn="ctr" marL="0" indent="0" lvl="0">
                <a:lnSpc>
                  <a:spcPts val="3600"/>
                </a:lnSpc>
              </a:pPr>
              <a:r>
                <a:rPr lang="en-US" sz="3000">
                  <a:solidFill>
                    <a:srgbClr val="F2F2F2"/>
                  </a:solidFill>
                  <a:latin typeface="Arial"/>
                  <a:ea typeface="Arial"/>
                  <a:cs typeface="Arial"/>
                  <a:sym typeface="Arial"/>
                </a:rPr>
                <a:t>Parte proprie</a:t>
              </a:r>
            </a:p>
            <a:p>
              <a:pPr algn="ctr" marL="0" indent="0" lvl="0">
                <a:lnSpc>
                  <a:spcPts val="3600"/>
                </a:lnSpc>
              </a:pPr>
              <a:r>
                <a:rPr lang="en-US" sz="3000">
                  <a:solidFill>
                    <a:srgbClr val="F2F2F2"/>
                  </a:solidFill>
                  <a:latin typeface="Arial"/>
                  <a:ea typeface="Arial"/>
                  <a:cs typeface="Arial"/>
                  <a:sym typeface="Arial"/>
                </a:rPr>
                <a:t> a unei companii</a:t>
              </a:r>
            </a:p>
          </p:txBody>
        </p:sp>
      </p:grpSp>
      <p:grpSp>
        <p:nvGrpSpPr>
          <p:cNvPr name="Group 11" id="11"/>
          <p:cNvGrpSpPr/>
          <p:nvPr/>
        </p:nvGrpSpPr>
        <p:grpSpPr>
          <a:xfrm rot="0">
            <a:off x="10800213" y="2969811"/>
            <a:ext cx="4848936" cy="3641109"/>
            <a:chOff x="0" y="0"/>
            <a:chExt cx="6465248" cy="4854812"/>
          </a:xfrm>
        </p:grpSpPr>
        <p:sp>
          <p:nvSpPr>
            <p:cNvPr name="Freeform 12" id="12"/>
            <p:cNvSpPr/>
            <p:nvPr/>
          </p:nvSpPr>
          <p:spPr>
            <a:xfrm flipH="false" flipV="false" rot="0">
              <a:off x="25400" y="25400"/>
              <a:ext cx="6414389" cy="4804029"/>
            </a:xfrm>
            <a:custGeom>
              <a:avLst/>
              <a:gdLst/>
              <a:ahLst/>
              <a:cxnLst/>
              <a:rect r="r" b="b" t="t" l="l"/>
              <a:pathLst>
                <a:path h="4804029" w="6414389">
                  <a:moveTo>
                    <a:pt x="0" y="4804029"/>
                  </a:moveTo>
                  <a:lnTo>
                    <a:pt x="3207258" y="0"/>
                  </a:lnTo>
                  <a:lnTo>
                    <a:pt x="6414389" y="4804029"/>
                  </a:lnTo>
                  <a:close/>
                </a:path>
              </a:pathLst>
            </a:custGeom>
            <a:solidFill>
              <a:srgbClr val="70C573"/>
            </a:solidFill>
          </p:spPr>
        </p:sp>
        <p:sp>
          <p:nvSpPr>
            <p:cNvPr name="Freeform 13" id="13"/>
            <p:cNvSpPr/>
            <p:nvPr/>
          </p:nvSpPr>
          <p:spPr>
            <a:xfrm flipH="false" flipV="false" rot="0">
              <a:off x="-1270" y="0"/>
              <a:ext cx="6467983" cy="4854829"/>
            </a:xfrm>
            <a:custGeom>
              <a:avLst/>
              <a:gdLst/>
              <a:ahLst/>
              <a:cxnLst/>
              <a:rect r="r" b="b" t="t" l="l"/>
              <a:pathLst>
                <a:path h="4854829" w="6467983">
                  <a:moveTo>
                    <a:pt x="5588" y="4815332"/>
                  </a:moveTo>
                  <a:lnTo>
                    <a:pt x="3212719" y="11303"/>
                  </a:lnTo>
                  <a:cubicBezTo>
                    <a:pt x="3217418" y="4191"/>
                    <a:pt x="3225419" y="0"/>
                    <a:pt x="3233801" y="0"/>
                  </a:cubicBezTo>
                  <a:cubicBezTo>
                    <a:pt x="3242183" y="0"/>
                    <a:pt x="3250184" y="4191"/>
                    <a:pt x="3254883" y="11303"/>
                  </a:cubicBezTo>
                  <a:lnTo>
                    <a:pt x="6462268" y="4815332"/>
                  </a:lnTo>
                  <a:cubicBezTo>
                    <a:pt x="6467475" y="4823079"/>
                    <a:pt x="6467983" y="4833112"/>
                    <a:pt x="6463538" y="4841367"/>
                  </a:cubicBezTo>
                  <a:cubicBezTo>
                    <a:pt x="6459093" y="4849622"/>
                    <a:pt x="6450457" y="4854829"/>
                    <a:pt x="6441186" y="4854829"/>
                  </a:cubicBezTo>
                  <a:lnTo>
                    <a:pt x="26670" y="4854829"/>
                  </a:lnTo>
                  <a:cubicBezTo>
                    <a:pt x="17272" y="4854829"/>
                    <a:pt x="8636" y="4849622"/>
                    <a:pt x="4318" y="4841367"/>
                  </a:cubicBezTo>
                  <a:cubicBezTo>
                    <a:pt x="0" y="4833112"/>
                    <a:pt x="381" y="4823079"/>
                    <a:pt x="5588" y="4815332"/>
                  </a:cubicBezTo>
                  <a:moveTo>
                    <a:pt x="47879" y="4843526"/>
                  </a:moveTo>
                  <a:lnTo>
                    <a:pt x="26670" y="4829429"/>
                  </a:lnTo>
                  <a:lnTo>
                    <a:pt x="26670" y="4804029"/>
                  </a:lnTo>
                  <a:lnTo>
                    <a:pt x="6441059" y="4804029"/>
                  </a:lnTo>
                  <a:lnTo>
                    <a:pt x="6441059" y="4829429"/>
                  </a:lnTo>
                  <a:lnTo>
                    <a:pt x="6419977" y="4843526"/>
                  </a:lnTo>
                  <a:lnTo>
                    <a:pt x="3212719" y="39497"/>
                  </a:lnTo>
                  <a:lnTo>
                    <a:pt x="3233928" y="25400"/>
                  </a:lnTo>
                  <a:lnTo>
                    <a:pt x="3255010" y="39497"/>
                  </a:lnTo>
                  <a:lnTo>
                    <a:pt x="47752" y="4843526"/>
                  </a:lnTo>
                  <a:close/>
                </a:path>
              </a:pathLst>
            </a:custGeom>
            <a:solidFill>
              <a:srgbClr val="2B522D"/>
            </a:solidFill>
          </p:spPr>
        </p:sp>
        <p:sp>
          <p:nvSpPr>
            <p:cNvPr name="TextBox 14" id="14"/>
            <p:cNvSpPr txBox="true"/>
            <p:nvPr/>
          </p:nvSpPr>
          <p:spPr>
            <a:xfrm>
              <a:off x="0" y="-66675"/>
              <a:ext cx="6465248" cy="4921487"/>
            </a:xfrm>
            <a:prstGeom prst="rect">
              <a:avLst/>
            </a:prstGeom>
          </p:spPr>
          <p:txBody>
            <a:bodyPr anchor="ctr" rtlCol="false" tIns="50800" lIns="50800" bIns="50800" rIns="50800"/>
            <a:lstStyle/>
            <a:p>
              <a:pPr algn="ctr">
                <a:lnSpc>
                  <a:spcPts val="3600"/>
                </a:lnSpc>
              </a:pPr>
            </a:p>
            <a:p>
              <a:pPr algn="ctr">
                <a:lnSpc>
                  <a:spcPts val="3600"/>
                </a:lnSpc>
              </a:pPr>
            </a:p>
            <a:p>
              <a:pPr algn="ctr" marL="0" indent="0" lvl="0">
                <a:lnSpc>
                  <a:spcPts val="3600"/>
                </a:lnSpc>
              </a:pPr>
              <a:r>
                <a:rPr lang="en-US" b="true" sz="3000">
                  <a:solidFill>
                    <a:srgbClr val="F2F2F2"/>
                  </a:solidFill>
                  <a:latin typeface="Arial Bold"/>
                  <a:ea typeface="Arial Bold"/>
                  <a:cs typeface="Arial Bold"/>
                  <a:sym typeface="Arial Bold"/>
                </a:rPr>
                <a:t>Fonduri </a:t>
              </a:r>
            </a:p>
            <a:p>
              <a:pPr algn="ctr" marL="0" indent="0" lvl="0">
                <a:lnSpc>
                  <a:spcPts val="3600"/>
                </a:lnSpc>
              </a:pPr>
              <a:r>
                <a:rPr lang="en-US" b="true" sz="3000">
                  <a:solidFill>
                    <a:srgbClr val="F2F2F2"/>
                  </a:solidFill>
                  <a:latin typeface="Arial Bold"/>
                  <a:ea typeface="Arial Bold"/>
                  <a:cs typeface="Arial Bold"/>
                  <a:sym typeface="Arial Bold"/>
                </a:rPr>
                <a:t>mutuale</a:t>
              </a:r>
            </a:p>
            <a:p>
              <a:pPr algn="ctr" marL="0" indent="0" lvl="0">
                <a:lnSpc>
                  <a:spcPts val="3600"/>
                </a:lnSpc>
              </a:pPr>
              <a:r>
                <a:rPr lang="en-US" sz="3000">
                  <a:solidFill>
                    <a:srgbClr val="F2F2F2"/>
                  </a:solidFill>
                  <a:latin typeface="Arial"/>
                  <a:ea typeface="Arial"/>
                  <a:cs typeface="Arial"/>
                  <a:sym typeface="Arial"/>
                </a:rPr>
                <a:t>Pune-ți banii </a:t>
              </a:r>
            </a:p>
            <a:p>
              <a:pPr algn="ctr" marL="0" indent="0" lvl="0">
                <a:lnSpc>
                  <a:spcPts val="3600"/>
                </a:lnSpc>
              </a:pPr>
              <a:r>
                <a:rPr lang="en-US" sz="3000">
                  <a:solidFill>
                    <a:srgbClr val="F2F2F2"/>
                  </a:solidFill>
                  <a:latin typeface="Arial"/>
                  <a:ea typeface="Arial"/>
                  <a:cs typeface="Arial"/>
                  <a:sym typeface="Arial"/>
                </a:rPr>
                <a:t>împreună cu alții </a:t>
              </a:r>
            </a:p>
            <a:p>
              <a:pPr algn="ctr" marL="0" indent="0" lvl="0">
                <a:lnSpc>
                  <a:spcPts val="3600"/>
                </a:lnSpc>
              </a:pPr>
              <a:r>
                <a:rPr lang="en-US" sz="3000">
                  <a:solidFill>
                    <a:srgbClr val="F2F2F2"/>
                  </a:solidFill>
                  <a:latin typeface="Arial"/>
                  <a:ea typeface="Arial"/>
                  <a:cs typeface="Arial"/>
                  <a:sym typeface="Arial"/>
                </a:rPr>
                <a:t>pentru a investi</a:t>
              </a:r>
            </a:p>
          </p:txBody>
        </p:sp>
      </p:grpSp>
      <p:grpSp>
        <p:nvGrpSpPr>
          <p:cNvPr name="Group 15" id="15"/>
          <p:cNvGrpSpPr/>
          <p:nvPr/>
        </p:nvGrpSpPr>
        <p:grpSpPr>
          <a:xfrm rot="0">
            <a:off x="6362985" y="3046580"/>
            <a:ext cx="4848936" cy="3832860"/>
            <a:chOff x="0" y="0"/>
            <a:chExt cx="6465248" cy="5110480"/>
          </a:xfrm>
        </p:grpSpPr>
        <p:sp>
          <p:nvSpPr>
            <p:cNvPr name="Freeform 16" id="16"/>
            <p:cNvSpPr/>
            <p:nvPr/>
          </p:nvSpPr>
          <p:spPr>
            <a:xfrm flipH="false" flipV="false" rot="0">
              <a:off x="25400" y="26738"/>
              <a:ext cx="6414389" cy="5057023"/>
            </a:xfrm>
            <a:custGeom>
              <a:avLst/>
              <a:gdLst/>
              <a:ahLst/>
              <a:cxnLst/>
              <a:rect r="r" b="b" t="t" l="l"/>
              <a:pathLst>
                <a:path h="5057023" w="6414389">
                  <a:moveTo>
                    <a:pt x="0" y="0"/>
                  </a:moveTo>
                  <a:lnTo>
                    <a:pt x="6414389" y="0"/>
                  </a:lnTo>
                  <a:lnTo>
                    <a:pt x="3207258" y="5057022"/>
                  </a:lnTo>
                  <a:close/>
                </a:path>
              </a:pathLst>
            </a:custGeom>
            <a:solidFill>
              <a:srgbClr val="70C573"/>
            </a:solidFill>
          </p:spPr>
        </p:sp>
        <p:sp>
          <p:nvSpPr>
            <p:cNvPr name="Freeform 17" id="17"/>
            <p:cNvSpPr/>
            <p:nvPr/>
          </p:nvSpPr>
          <p:spPr>
            <a:xfrm flipH="false" flipV="false" rot="0">
              <a:off x="-1397" y="0"/>
              <a:ext cx="6467856" cy="5110497"/>
            </a:xfrm>
            <a:custGeom>
              <a:avLst/>
              <a:gdLst/>
              <a:ahLst/>
              <a:cxnLst/>
              <a:rect r="r" b="b" t="t" l="l"/>
              <a:pathLst>
                <a:path h="5110497" w="6467856">
                  <a:moveTo>
                    <a:pt x="26797" y="0"/>
                  </a:moveTo>
                  <a:lnTo>
                    <a:pt x="6441186" y="0"/>
                  </a:lnTo>
                  <a:cubicBezTo>
                    <a:pt x="6450584" y="0"/>
                    <a:pt x="6459220" y="5481"/>
                    <a:pt x="6463538" y="14171"/>
                  </a:cubicBezTo>
                  <a:cubicBezTo>
                    <a:pt x="6467856" y="22861"/>
                    <a:pt x="6467475" y="33422"/>
                    <a:pt x="6462268" y="41577"/>
                  </a:cubicBezTo>
                  <a:lnTo>
                    <a:pt x="3255137" y="5098600"/>
                  </a:lnTo>
                  <a:cubicBezTo>
                    <a:pt x="3250438" y="5106086"/>
                    <a:pt x="3242437" y="5110497"/>
                    <a:pt x="3234055" y="5110497"/>
                  </a:cubicBezTo>
                  <a:cubicBezTo>
                    <a:pt x="3225673" y="5110497"/>
                    <a:pt x="3217672" y="5106086"/>
                    <a:pt x="3212973" y="5098600"/>
                  </a:cubicBezTo>
                  <a:lnTo>
                    <a:pt x="5715" y="41577"/>
                  </a:lnTo>
                  <a:cubicBezTo>
                    <a:pt x="508" y="33422"/>
                    <a:pt x="0" y="22861"/>
                    <a:pt x="4445" y="14171"/>
                  </a:cubicBezTo>
                  <a:cubicBezTo>
                    <a:pt x="8890" y="5481"/>
                    <a:pt x="17399" y="0"/>
                    <a:pt x="26797" y="0"/>
                  </a:cubicBezTo>
                  <a:moveTo>
                    <a:pt x="26797" y="53475"/>
                  </a:moveTo>
                  <a:lnTo>
                    <a:pt x="26797" y="26738"/>
                  </a:lnTo>
                  <a:lnTo>
                    <a:pt x="47879" y="11898"/>
                  </a:lnTo>
                  <a:lnTo>
                    <a:pt x="3255137" y="5068921"/>
                  </a:lnTo>
                  <a:lnTo>
                    <a:pt x="3234055" y="5083760"/>
                  </a:lnTo>
                  <a:lnTo>
                    <a:pt x="3212973" y="5068921"/>
                  </a:lnTo>
                  <a:lnTo>
                    <a:pt x="6420104" y="11898"/>
                  </a:lnTo>
                  <a:lnTo>
                    <a:pt x="6441186" y="26738"/>
                  </a:lnTo>
                  <a:lnTo>
                    <a:pt x="6441186" y="53475"/>
                  </a:lnTo>
                  <a:lnTo>
                    <a:pt x="26797" y="53475"/>
                  </a:lnTo>
                  <a:close/>
                </a:path>
              </a:pathLst>
            </a:custGeom>
            <a:solidFill>
              <a:srgbClr val="2B522D"/>
            </a:solidFill>
          </p:spPr>
        </p:sp>
        <p:sp>
          <p:nvSpPr>
            <p:cNvPr name="TextBox 18" id="18"/>
            <p:cNvSpPr txBox="true"/>
            <p:nvPr/>
          </p:nvSpPr>
          <p:spPr>
            <a:xfrm>
              <a:off x="0" y="-66675"/>
              <a:ext cx="6465248" cy="5177155"/>
            </a:xfrm>
            <a:prstGeom prst="rect">
              <a:avLst/>
            </a:prstGeom>
          </p:spPr>
          <p:txBody>
            <a:bodyPr anchor="ctr" rtlCol="false" tIns="50800" lIns="50800" bIns="50800" rIns="50800"/>
            <a:lstStyle/>
            <a:p>
              <a:pPr algn="ctr" marL="0" indent="0" lvl="0">
                <a:lnSpc>
                  <a:spcPts val="3600"/>
                </a:lnSpc>
              </a:pPr>
              <a:r>
                <a:rPr lang="en-US" b="true" sz="3000">
                  <a:solidFill>
                    <a:srgbClr val="F2F2F2"/>
                  </a:solidFill>
                  <a:latin typeface="Arial Bold"/>
                  <a:ea typeface="Arial Bold"/>
                  <a:cs typeface="Arial Bold"/>
                  <a:sym typeface="Arial Bold"/>
                </a:rPr>
                <a:t>Obligațiuni</a:t>
              </a:r>
            </a:p>
            <a:p>
              <a:pPr algn="ctr" marL="0" indent="0" lvl="0">
                <a:lnSpc>
                  <a:spcPts val="3600"/>
                </a:lnSpc>
              </a:pPr>
              <a:r>
                <a:rPr lang="en-US" sz="3000">
                  <a:solidFill>
                    <a:srgbClr val="F2F2F2"/>
                  </a:solidFill>
                  <a:latin typeface="Arial"/>
                  <a:ea typeface="Arial"/>
                  <a:cs typeface="Arial"/>
                  <a:sym typeface="Arial"/>
                </a:rPr>
                <a:t>Împrumută-ți banii, </a:t>
              </a:r>
            </a:p>
            <a:p>
              <a:pPr algn="ctr" marL="0" indent="0" lvl="0">
                <a:lnSpc>
                  <a:spcPts val="3600"/>
                </a:lnSpc>
              </a:pPr>
              <a:r>
                <a:rPr lang="en-US" sz="3000">
                  <a:solidFill>
                    <a:srgbClr val="F2F2F2"/>
                  </a:solidFill>
                  <a:latin typeface="Arial"/>
                  <a:ea typeface="Arial"/>
                  <a:cs typeface="Arial"/>
                  <a:sym typeface="Arial"/>
                </a:rPr>
                <a:t>primești banii înapoi </a:t>
              </a:r>
            </a:p>
            <a:p>
              <a:pPr algn="ctr" marL="0" indent="0" lvl="0">
                <a:lnSpc>
                  <a:spcPts val="3600"/>
                </a:lnSpc>
              </a:pPr>
              <a:r>
                <a:rPr lang="en-US" sz="3000">
                  <a:solidFill>
                    <a:srgbClr val="F2F2F2"/>
                  </a:solidFill>
                  <a:latin typeface="Arial"/>
                  <a:ea typeface="Arial"/>
                  <a:cs typeface="Arial"/>
                  <a:sym typeface="Arial"/>
                </a:rPr>
                <a:t>cu dobândă</a:t>
              </a:r>
            </a:p>
            <a:p>
              <a:pPr algn="ctr" marL="0" indent="0" lvl="0">
                <a:lnSpc>
                  <a:spcPts val="3600"/>
                </a:lnSpc>
              </a:pPr>
            </a:p>
            <a:p>
              <a:pPr algn="ctr" marL="0" indent="0" lvl="0">
                <a:lnSpc>
                  <a:spcPts val="3600"/>
                </a:lnSpc>
              </a:pPr>
            </a:p>
            <a:p>
              <a:pPr algn="ctr" marL="0" indent="0" lvl="0">
                <a:lnSpc>
                  <a:spcPts val="3600"/>
                </a:lnSpc>
              </a:pPr>
            </a:p>
            <a:p>
              <a:pPr algn="ctr" marL="0" indent="0" lvl="0">
                <a:lnSpc>
                  <a:spcPts val="3600"/>
                </a:lnSpc>
              </a:p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DAGv4W5_NhI</dc:identifier>
  <dcterms:modified xsi:type="dcterms:W3CDTF">2011-08-01T06:04:30Z</dcterms:modified>
  <cp:revision>1</cp:revision>
  <dc:title>Copy of Module 2_Sub module 3.pptx</dc:title>
</cp:coreProperties>
</file>